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60" r:id="rId5"/>
    <p:sldId id="277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87" r:id="rId14"/>
    <p:sldId id="270" r:id="rId15"/>
    <p:sldId id="289" r:id="rId16"/>
    <p:sldId id="271" r:id="rId17"/>
    <p:sldId id="293" r:id="rId18"/>
    <p:sldId id="295" r:id="rId19"/>
    <p:sldId id="296" r:id="rId20"/>
    <p:sldId id="297" r:id="rId21"/>
    <p:sldId id="298" r:id="rId22"/>
    <p:sldId id="273" r:id="rId23"/>
    <p:sldId id="278" r:id="rId24"/>
    <p:sldId id="279" r:id="rId25"/>
    <p:sldId id="274" r:id="rId26"/>
    <p:sldId id="275" r:id="rId27"/>
    <p:sldId id="280" r:id="rId28"/>
    <p:sldId id="281" r:id="rId29"/>
    <p:sldId id="282" r:id="rId30"/>
    <p:sldId id="284" r:id="rId31"/>
    <p:sldId id="283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i Chen" initials="FC" lastIdx="1" clrIdx="0">
    <p:extLst>
      <p:ext uri="{19B8F6BF-5375-455C-9EA6-DF929625EA0E}">
        <p15:presenceInfo xmlns:p15="http://schemas.microsoft.com/office/powerpoint/2012/main" userId="S-1-5-21-763510525-548999656-1726288727-1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6" autoAdjust="0"/>
    <p:restoredTop sz="85496" autoAdjust="0"/>
  </p:normalViewPr>
  <p:slideViewPr>
    <p:cSldViewPr snapToGrid="0">
      <p:cViewPr>
        <p:scale>
          <a:sx n="75" d="100"/>
          <a:sy n="75" d="100"/>
        </p:scale>
        <p:origin x="1531" y="53"/>
      </p:cViewPr>
      <p:guideLst/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notesViewPr>
    <p:cSldViewPr snapToGrid="0">
      <p:cViewPr varScale="1">
        <p:scale>
          <a:sx n="90" d="100"/>
          <a:sy n="90" d="100"/>
        </p:scale>
        <p:origin x="3771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7F700-10D1-4931-9262-A22314CC51AF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AB978-6CBD-45FF-A26F-6A53F7F14B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432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63B68-E5C9-4F77-9825-9768C3E9E699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04504-B305-4D89-B4FA-67993C3332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6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Logos sur les bords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033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raisons de ces</a:t>
            </a:r>
            <a:r>
              <a:rPr lang="fr-FR" baseline="0" dirty="0" smtClean="0"/>
              <a:t> choix sont décris dans l’article, parfois conceptuels, mais ils ont tous ont été testés sur les graphes.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231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Simplifier </a:t>
            </a:r>
            <a:r>
              <a:rPr lang="fr-FR" dirty="0" err="1" smtClean="0"/>
              <a:t>l’excel</a:t>
            </a:r>
            <a:r>
              <a:rPr lang="fr-FR" dirty="0" smtClean="0"/>
              <a:t>,</a:t>
            </a:r>
          </a:p>
          <a:p>
            <a:r>
              <a:rPr lang="fr-FR" dirty="0" smtClean="0"/>
              <a:t>Plus lisible et mettre</a:t>
            </a:r>
            <a:r>
              <a:rPr lang="fr-FR" baseline="0" dirty="0" smtClean="0"/>
              <a:t> les catégories à la place des critères </a:t>
            </a:r>
          </a:p>
          <a:p>
            <a:r>
              <a:rPr lang="fr-FR" baseline="0" dirty="0" smtClean="0"/>
              <a:t>Mettre les </a:t>
            </a:r>
            <a:r>
              <a:rPr lang="fr-FR" baseline="0" dirty="0" err="1" smtClean="0"/>
              <a:t>reels</a:t>
            </a:r>
            <a:r>
              <a:rPr lang="fr-FR" baseline="0" dirty="0" smtClean="0"/>
              <a:t> dans les slides à part</a:t>
            </a:r>
          </a:p>
          <a:p>
            <a:r>
              <a:rPr lang="fr-FR" dirty="0" err="1" smtClean="0"/>
              <a:t>Scaling</a:t>
            </a:r>
            <a:r>
              <a:rPr lang="fr-FR" baseline="0" dirty="0" smtClean="0"/>
              <a:t> c’est la </a:t>
            </a:r>
            <a:r>
              <a:rPr lang="fr-FR" baseline="0" dirty="0" err="1" smtClean="0"/>
              <a:t>baseline</a:t>
            </a:r>
            <a:endParaRPr lang="fr-FR" baseline="0" dirty="0" smtClean="0"/>
          </a:p>
          <a:p>
            <a:r>
              <a:rPr lang="fr-FR" baseline="0" dirty="0" err="1" smtClean="0"/>
              <a:t>Rwordle</a:t>
            </a:r>
            <a:r>
              <a:rPr lang="fr-FR" baseline="0" dirty="0" smtClean="0"/>
              <a:t> bon sur les petits, mauvais sur les gros, mais a tendance a créer des paquets homogènes (orange sur el-</a:t>
            </a:r>
            <a:r>
              <a:rPr lang="fr-FR" baseline="0" dirty="0" err="1" smtClean="0"/>
              <a:t>preservation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Plus gros graphe : </a:t>
            </a:r>
            <a:r>
              <a:rPr lang="fr-FR" baseline="0" dirty="0" err="1" smtClean="0"/>
              <a:t>prism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pfsp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gtree</a:t>
            </a:r>
            <a:r>
              <a:rPr lang="fr-FR" baseline="0" dirty="0" smtClean="0"/>
              <a:t> bon alternative mais il a tendance a exploser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918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Simplifier </a:t>
            </a:r>
            <a:r>
              <a:rPr lang="fr-FR" dirty="0" err="1" smtClean="0"/>
              <a:t>l’excel</a:t>
            </a:r>
            <a:r>
              <a:rPr lang="fr-FR" dirty="0" smtClean="0"/>
              <a:t>,</a:t>
            </a:r>
          </a:p>
          <a:p>
            <a:r>
              <a:rPr lang="fr-FR" dirty="0" smtClean="0"/>
              <a:t>Plus lisible et mettre</a:t>
            </a:r>
            <a:r>
              <a:rPr lang="fr-FR" baseline="0" dirty="0" smtClean="0"/>
              <a:t> les catégories à la place des critères </a:t>
            </a:r>
          </a:p>
          <a:p>
            <a:r>
              <a:rPr lang="fr-FR" baseline="0" dirty="0" smtClean="0"/>
              <a:t>Mettre les </a:t>
            </a:r>
            <a:r>
              <a:rPr lang="fr-FR" baseline="0" dirty="0" err="1" smtClean="0"/>
              <a:t>reels</a:t>
            </a:r>
            <a:r>
              <a:rPr lang="fr-FR" baseline="0" dirty="0" smtClean="0"/>
              <a:t> dans les slides à part</a:t>
            </a:r>
          </a:p>
          <a:p>
            <a:r>
              <a:rPr lang="fr-FR" dirty="0" err="1" smtClean="0"/>
              <a:t>Scaling</a:t>
            </a:r>
            <a:r>
              <a:rPr lang="fr-FR" baseline="0" dirty="0" smtClean="0"/>
              <a:t> c’est la </a:t>
            </a:r>
            <a:r>
              <a:rPr lang="fr-FR" baseline="0" dirty="0" err="1" smtClean="0"/>
              <a:t>baseline</a:t>
            </a:r>
            <a:endParaRPr lang="fr-FR" baseline="0" dirty="0" smtClean="0"/>
          </a:p>
          <a:p>
            <a:r>
              <a:rPr lang="fr-FR" baseline="0" dirty="0" err="1" smtClean="0"/>
              <a:t>Rwordle</a:t>
            </a:r>
            <a:r>
              <a:rPr lang="fr-FR" baseline="0" dirty="0" smtClean="0"/>
              <a:t> bon sur les petits, mauvais sur les gros, mais a tendance a créer des paquets homogènes (orange sur el-</a:t>
            </a:r>
            <a:r>
              <a:rPr lang="fr-FR" baseline="0" dirty="0" err="1" smtClean="0"/>
              <a:t>preservation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Plus gros graphe : </a:t>
            </a:r>
            <a:r>
              <a:rPr lang="fr-FR" baseline="0" dirty="0" err="1" smtClean="0"/>
              <a:t>prism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pfsp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gtree</a:t>
            </a:r>
            <a:r>
              <a:rPr lang="fr-FR" baseline="0" dirty="0" smtClean="0"/>
              <a:t> bon alternative mais il a tendance a exploser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835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Simplifier </a:t>
            </a:r>
            <a:r>
              <a:rPr lang="fr-FR" dirty="0" err="1" smtClean="0"/>
              <a:t>l’excel</a:t>
            </a:r>
            <a:r>
              <a:rPr lang="fr-FR" dirty="0" smtClean="0"/>
              <a:t>,</a:t>
            </a:r>
          </a:p>
          <a:p>
            <a:r>
              <a:rPr lang="fr-FR" dirty="0" smtClean="0"/>
              <a:t>Plus lisible et mettre</a:t>
            </a:r>
            <a:r>
              <a:rPr lang="fr-FR" baseline="0" dirty="0" smtClean="0"/>
              <a:t> les catégories à la place des critères </a:t>
            </a:r>
          </a:p>
          <a:p>
            <a:r>
              <a:rPr lang="fr-FR" baseline="0" dirty="0" smtClean="0"/>
              <a:t>Mettre les </a:t>
            </a:r>
            <a:r>
              <a:rPr lang="fr-FR" baseline="0" dirty="0" err="1" smtClean="0"/>
              <a:t>reels</a:t>
            </a:r>
            <a:r>
              <a:rPr lang="fr-FR" baseline="0" dirty="0" smtClean="0"/>
              <a:t> dans les slides à part</a:t>
            </a:r>
          </a:p>
          <a:p>
            <a:r>
              <a:rPr lang="fr-FR" dirty="0" err="1" smtClean="0"/>
              <a:t>Scaling</a:t>
            </a:r>
            <a:r>
              <a:rPr lang="fr-FR" baseline="0" dirty="0" smtClean="0"/>
              <a:t> c’est la </a:t>
            </a:r>
            <a:r>
              <a:rPr lang="fr-FR" baseline="0" dirty="0" err="1" smtClean="0"/>
              <a:t>baseline</a:t>
            </a:r>
            <a:endParaRPr lang="fr-FR" baseline="0" dirty="0" smtClean="0"/>
          </a:p>
          <a:p>
            <a:r>
              <a:rPr lang="fr-FR" baseline="0" dirty="0" err="1" smtClean="0"/>
              <a:t>Rwordle</a:t>
            </a:r>
            <a:r>
              <a:rPr lang="fr-FR" baseline="0" dirty="0" smtClean="0"/>
              <a:t> bon sur les petits, mauvais sur les gros, mais a tendance a créer des paquets homogènes (orange sur el-</a:t>
            </a:r>
            <a:r>
              <a:rPr lang="fr-FR" baseline="0" dirty="0" err="1" smtClean="0"/>
              <a:t>preservation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Plus gros graphe : </a:t>
            </a:r>
            <a:r>
              <a:rPr lang="fr-FR" baseline="0" dirty="0" err="1" smtClean="0"/>
              <a:t>prism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pfsp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gtree</a:t>
            </a:r>
            <a:r>
              <a:rPr lang="fr-FR" baseline="0" dirty="0" smtClean="0"/>
              <a:t> bon alternative mais il a tendance a exploser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872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Simplifier </a:t>
            </a:r>
            <a:r>
              <a:rPr lang="fr-FR" dirty="0" err="1" smtClean="0"/>
              <a:t>l’excel</a:t>
            </a:r>
            <a:r>
              <a:rPr lang="fr-FR" dirty="0" smtClean="0"/>
              <a:t>,</a:t>
            </a:r>
          </a:p>
          <a:p>
            <a:r>
              <a:rPr lang="fr-FR" dirty="0" smtClean="0"/>
              <a:t>Plus lisible et mettre</a:t>
            </a:r>
            <a:r>
              <a:rPr lang="fr-FR" baseline="0" dirty="0" smtClean="0"/>
              <a:t> les catégories à la place des critères </a:t>
            </a:r>
          </a:p>
          <a:p>
            <a:r>
              <a:rPr lang="fr-FR" baseline="0" dirty="0" smtClean="0"/>
              <a:t>Mettre les </a:t>
            </a:r>
            <a:r>
              <a:rPr lang="fr-FR" baseline="0" dirty="0" err="1" smtClean="0"/>
              <a:t>reels</a:t>
            </a:r>
            <a:r>
              <a:rPr lang="fr-FR" baseline="0" dirty="0" smtClean="0"/>
              <a:t> dans les slides à part</a:t>
            </a:r>
          </a:p>
          <a:p>
            <a:r>
              <a:rPr lang="fr-FR" dirty="0" err="1" smtClean="0"/>
              <a:t>Scaling</a:t>
            </a:r>
            <a:r>
              <a:rPr lang="fr-FR" baseline="0" dirty="0" smtClean="0"/>
              <a:t> c’est la </a:t>
            </a:r>
            <a:r>
              <a:rPr lang="fr-FR" baseline="0" dirty="0" err="1" smtClean="0"/>
              <a:t>baseline</a:t>
            </a:r>
            <a:endParaRPr lang="fr-FR" baseline="0" dirty="0" smtClean="0"/>
          </a:p>
          <a:p>
            <a:r>
              <a:rPr lang="fr-FR" baseline="0" dirty="0" err="1" smtClean="0"/>
              <a:t>Rwordle</a:t>
            </a:r>
            <a:r>
              <a:rPr lang="fr-FR" baseline="0" dirty="0" smtClean="0"/>
              <a:t> bon sur les petits, mauvais sur les gros, mais a tendance a créer des paquets homogènes (orange sur el-</a:t>
            </a:r>
            <a:r>
              <a:rPr lang="fr-FR" baseline="0" dirty="0" err="1" smtClean="0"/>
              <a:t>preservation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Plus gros graphe : </a:t>
            </a:r>
            <a:r>
              <a:rPr lang="fr-FR" baseline="0" dirty="0" err="1" smtClean="0"/>
              <a:t>prism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pfsp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gtree</a:t>
            </a:r>
            <a:r>
              <a:rPr lang="fr-FR" baseline="0" dirty="0" smtClean="0"/>
              <a:t> bon alternative mais il a tendance a exploser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828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Mettre a jour même</a:t>
            </a:r>
            <a:r>
              <a:rPr lang="fr-FR" baseline="0" dirty="0" smtClean="0"/>
              <a:t> couleur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806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275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ne pense pas qu’il n’y pas de bon</a:t>
            </a:r>
            <a:r>
              <a:rPr lang="fr-FR" baseline="0" dirty="0" smtClean="0"/>
              <a:t> ou de mauvais algorithmes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055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Simplifier </a:t>
            </a:r>
            <a:r>
              <a:rPr lang="fr-FR" dirty="0" err="1" smtClean="0"/>
              <a:t>l’excel</a:t>
            </a:r>
            <a:r>
              <a:rPr lang="fr-FR" dirty="0" smtClean="0"/>
              <a:t>,</a:t>
            </a:r>
          </a:p>
          <a:p>
            <a:r>
              <a:rPr lang="fr-FR" dirty="0" smtClean="0"/>
              <a:t>Plus lisible et mettre</a:t>
            </a:r>
            <a:r>
              <a:rPr lang="fr-FR" baseline="0" dirty="0" smtClean="0"/>
              <a:t> les catégories à la place des critères </a:t>
            </a:r>
          </a:p>
          <a:p>
            <a:r>
              <a:rPr lang="fr-FR" baseline="0" dirty="0" smtClean="0"/>
              <a:t>Tableau classe / </a:t>
            </a:r>
            <a:r>
              <a:rPr lang="fr-FR" baseline="0" dirty="0" err="1" smtClean="0"/>
              <a:t>algo</a:t>
            </a:r>
            <a:r>
              <a:rPr lang="fr-FR" baseline="0" dirty="0" smtClean="0"/>
              <a:t> (sans q1, Q3)</a:t>
            </a:r>
          </a:p>
          <a:p>
            <a:r>
              <a:rPr lang="fr-FR" baseline="0" dirty="0" smtClean="0"/>
              <a:t>Mettre les </a:t>
            </a:r>
            <a:r>
              <a:rPr lang="fr-FR" baseline="0" dirty="0" err="1" smtClean="0"/>
              <a:t>reels</a:t>
            </a:r>
            <a:r>
              <a:rPr lang="fr-FR" baseline="0" dirty="0" smtClean="0"/>
              <a:t> dans les slides à part</a:t>
            </a:r>
          </a:p>
          <a:p>
            <a:r>
              <a:rPr lang="fr-FR" dirty="0" smtClean="0"/>
              <a:t>Les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603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Mettre un petit dessin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73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A </a:t>
            </a:r>
            <a:r>
              <a:rPr lang="fr-FR" baseline="0" dirty="0" err="1" smtClean="0"/>
              <a:t>popular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represent</a:t>
            </a:r>
            <a:r>
              <a:rPr lang="fr-FR" baseline="0" dirty="0" smtClean="0"/>
              <a:t> graphs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draw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node-link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diagram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857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un dessin aussi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56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Many</a:t>
            </a:r>
            <a:r>
              <a:rPr lang="fr-FR" dirty="0" smtClean="0"/>
              <a:t> graph placement </a:t>
            </a:r>
            <a:r>
              <a:rPr lang="fr-FR" dirty="0" err="1" smtClean="0"/>
              <a:t>algorithms</a:t>
            </a:r>
            <a:r>
              <a:rPr lang="fr-FR" dirty="0" smtClean="0"/>
              <a:t>, </a:t>
            </a:r>
            <a:r>
              <a:rPr lang="fr-FR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overlap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happen</a:t>
            </a:r>
            <a:r>
              <a:rPr lang="fr-FR" baseline="0" dirty="0" smtClean="0"/>
              <a:t> on interactive applications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node</a:t>
            </a:r>
            <a:r>
              <a:rPr lang="fr-FR" baseline="0" dirty="0" smtClean="0"/>
              <a:t> size changes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64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</a:t>
            </a:r>
            <a:r>
              <a:rPr lang="fr-FR" baseline="0" dirty="0" smtClean="0"/>
              <a:t> peut y avoir des graphes avec des chevauchements, </a:t>
            </a:r>
          </a:p>
          <a:p>
            <a:r>
              <a:rPr lang="fr-FR" baseline="0" dirty="0" smtClean="0"/>
              <a:t>Le principe des </a:t>
            </a:r>
            <a:r>
              <a:rPr lang="fr-FR" baseline="0" dirty="0" err="1" smtClean="0"/>
              <a:t>algorithms</a:t>
            </a:r>
            <a:r>
              <a:rPr lang="fr-FR" baseline="0" dirty="0" smtClean="0"/>
              <a:t> est de préserver la carte mentale tout en supprimant les chevauchements</a:t>
            </a:r>
          </a:p>
          <a:p>
            <a:r>
              <a:rPr lang="fr-FR" baseline="0" dirty="0" smtClean="0"/>
              <a:t>Configuration</a:t>
            </a:r>
          </a:p>
          <a:p>
            <a:r>
              <a:rPr lang="fr-FR" baseline="0" dirty="0" smtClean="0"/>
              <a:t>Enjeux des </a:t>
            </a:r>
            <a:r>
              <a:rPr lang="fr-FR" baseline="0" dirty="0" err="1" smtClean="0"/>
              <a:t>algos</a:t>
            </a:r>
            <a:r>
              <a:rPr lang="fr-FR" baseline="0" dirty="0" smtClean="0"/>
              <a:t> : préserver la carte mentale / </a:t>
            </a:r>
            <a:r>
              <a:rPr lang="fr-FR" baseline="0" dirty="0" err="1" smtClean="0"/>
              <a:t>overall</a:t>
            </a:r>
            <a:r>
              <a:rPr lang="fr-FR" baseline="0" dirty="0" smtClean="0"/>
              <a:t> structure of the graph,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embedding</a:t>
            </a:r>
            <a:r>
              <a:rPr lang="fr-FR" baseline="0" dirty="0" smtClean="0"/>
              <a:t>/ </a:t>
            </a:r>
            <a:r>
              <a:rPr lang="fr-FR" baseline="0" dirty="0" err="1" smtClean="0"/>
              <a:t>drawing</a:t>
            </a:r>
            <a:r>
              <a:rPr lang="fr-FR" baseline="0" dirty="0" smtClean="0"/>
              <a:t>/ </a:t>
            </a:r>
            <a:r>
              <a:rPr lang="fr-FR" baseline="0" dirty="0" err="1" smtClean="0"/>
              <a:t>layout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stays</a:t>
            </a:r>
            <a:r>
              <a:rPr lang="fr-FR" baseline="0" dirty="0" smtClean="0"/>
              <a:t> compact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41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a recensé 21</a:t>
            </a:r>
            <a:r>
              <a:rPr lang="fr-FR" baseline="0" dirty="0" smtClean="0"/>
              <a:t> critères qu’on a regroupé en 5 classes</a:t>
            </a:r>
          </a:p>
          <a:p>
            <a:r>
              <a:rPr lang="fr-FR" baseline="0" dirty="0" smtClean="0"/>
              <a:t>Tous ne  se </a:t>
            </a:r>
            <a:r>
              <a:rPr lang="fr-FR" baseline="0" dirty="0" err="1" smtClean="0"/>
              <a:t>ocmparent</a:t>
            </a:r>
            <a:r>
              <a:rPr lang="fr-FR" baseline="0" dirty="0" smtClean="0"/>
              <a:t> pas entre eux, on les rangés dans 5 </a:t>
            </a:r>
            <a:r>
              <a:rPr lang="fr-FR" baseline="0" dirty="0" err="1" smtClean="0"/>
              <a:t>fam</a:t>
            </a:r>
            <a:r>
              <a:rPr lang="fr-FR" baseline="0" dirty="0" smtClean="0"/>
              <a:t> que je vais détailler</a:t>
            </a:r>
          </a:p>
          <a:p>
            <a:r>
              <a:rPr lang="fr-FR" baseline="0" dirty="0" err="1" smtClean="0"/>
              <a:t>Depending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capture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36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Image d’exemple ?, explication de chaque critère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Enlever la ligne directrices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Mettre</a:t>
            </a:r>
            <a:r>
              <a:rPr lang="fr-FR" baseline="0" dirty="0" smtClean="0"/>
              <a:t> les axes dans le bon sens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Le premier en non préservé (celui du milieu)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Mettre les axes (traits)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75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Stretched</a:t>
            </a:r>
            <a:r>
              <a:rPr lang="fr-FR" dirty="0" smtClean="0"/>
              <a:t> out</a:t>
            </a:r>
          </a:p>
          <a:p>
            <a:endParaRPr lang="fr-FR" dirty="0" smtClean="0"/>
          </a:p>
          <a:p>
            <a:r>
              <a:rPr lang="fr-FR" dirty="0" smtClean="0"/>
              <a:t>For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, if the initial </a:t>
            </a:r>
            <a:r>
              <a:rPr lang="fr-FR" baseline="0" dirty="0" err="1" smtClean="0"/>
              <a:t>layout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contained</a:t>
            </a:r>
            <a:r>
              <a:rPr lang="fr-FR" baseline="0" dirty="0" smtClean="0"/>
              <a:t> in a square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9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Mettre des </a:t>
            </a:r>
            <a:r>
              <a:rPr lang="fr-FR" dirty="0" err="1" smtClean="0"/>
              <a:t>fleches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76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un</a:t>
            </a:r>
            <a:r>
              <a:rPr lang="fr-FR" baseline="0" dirty="0" smtClean="0"/>
              <a:t> slide bonus triangulation/normal</a:t>
            </a:r>
          </a:p>
          <a:p>
            <a:r>
              <a:rPr lang="fr-FR" baseline="0" dirty="0" smtClean="0"/>
              <a:t>Ajouter des liens </a:t>
            </a:r>
            <a:r>
              <a:rPr lang="fr-FR" baseline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Graph a des arrêtes : soit initiales soit dérivées de la configuration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Rapport des </a:t>
            </a:r>
            <a:r>
              <a:rPr lang="fr-FR" baseline="0" dirty="0" err="1" smtClean="0">
                <a:sym typeface="Wingdings" panose="05000000000000000000" pitchFamily="2" charset="2"/>
              </a:rPr>
              <a:t>longeurs</a:t>
            </a:r>
            <a:r>
              <a:rPr lang="fr-FR" baseline="0" dirty="0" smtClean="0">
                <a:sym typeface="Wingdings" panose="05000000000000000000" pitchFamily="2" charset="2"/>
              </a:rPr>
              <a:t> des arêtes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Triangle </a:t>
            </a:r>
            <a:r>
              <a:rPr lang="fr-FR" baseline="0" dirty="0" err="1" smtClean="0">
                <a:sym typeface="Wingdings" panose="05000000000000000000" pitchFamily="2" charset="2"/>
              </a:rPr>
              <a:t>equilateral</a:t>
            </a:r>
            <a:r>
              <a:rPr lang="fr-FR" baseline="0" dirty="0" smtClean="0">
                <a:sym typeface="Wingdings" panose="05000000000000000000" pitchFamily="2" charset="2"/>
              </a:rPr>
              <a:t>, isocèle</a:t>
            </a: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4504-B305-4D89-B4FA-67993C33325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07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39F7-BF0D-48AA-A626-A6A52F204A44}" type="datetime1">
              <a:rPr lang="fr-FR" smtClean="0"/>
              <a:t>18/09/2019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91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D66-E54D-40CE-B4C7-DF4663DBB442}" type="datetime1">
              <a:rPr lang="fr-FR" smtClean="0"/>
              <a:t>18/09/2019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00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BFB-92A1-47B2-B8D7-F9F12D10CC8D}" type="datetime1">
              <a:rPr lang="fr-FR" smtClean="0"/>
              <a:t>18/09/2019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43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3235-C0EC-44D4-838E-389789B069CE}" type="datetime1">
              <a:rPr lang="fr-FR" smtClean="0"/>
              <a:t>18/09/2019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50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AA-4AB9-4410-9F80-FDF33A3087E5}" type="datetime1">
              <a:rPr lang="fr-FR" smtClean="0"/>
              <a:t>18/09/2019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9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553A-89E1-41DD-A9EF-58B1C52EBBFA}" type="datetime1">
              <a:rPr lang="fr-FR" smtClean="0"/>
              <a:t>18/09/2019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15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878F-8652-43C6-972D-812DBA3C802B}" type="datetime1">
              <a:rPr lang="fr-FR" smtClean="0"/>
              <a:t>18/09/2019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06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22E-2F2E-4222-BA23-17330582E4A3}" type="datetime1">
              <a:rPr lang="fr-FR" smtClean="0"/>
              <a:t>18/09/2019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27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EB9-8D44-47FD-BE64-207FA70F7980}" type="datetime1">
              <a:rPr lang="fr-FR" smtClean="0"/>
              <a:t>18/09/2019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Graph Drawing and Network Visualization 2019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4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97D9-C67A-4977-BB39-D7A2DB281770}" type="datetime1">
              <a:rPr lang="fr-FR" smtClean="0"/>
              <a:t>18/09/2019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51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35D6-BF53-4E3E-BF3C-AE192E77E938}" type="datetime1">
              <a:rPr lang="fr-FR" smtClean="0"/>
              <a:t>18/09/2019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31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166E-D35E-4B63-B3F0-8CF6BCD57DBA}" type="datetime1">
              <a:rPr lang="fr-FR" smtClean="0"/>
              <a:t>18/09/2019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5B2D-144C-45DF-AD99-023613E1CD31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1" y="6234112"/>
            <a:ext cx="406398" cy="471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11" y="6263133"/>
            <a:ext cx="572374" cy="413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15" y="6266624"/>
            <a:ext cx="406398" cy="406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61" y="6266624"/>
            <a:ext cx="406398" cy="406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58" y="6218169"/>
            <a:ext cx="410493" cy="5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30.e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ati.chen@lirmm.fr" TargetMode="External"/><Relationship Id="rId4" Type="http://schemas.openxmlformats.org/officeDocument/2006/relationships/hyperlink" Target="http://github.com/agoraj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291" y="1122363"/>
            <a:ext cx="8183418" cy="2387600"/>
          </a:xfrm>
        </p:spPr>
        <p:txBody>
          <a:bodyPr>
            <a:normAutofit/>
          </a:bodyPr>
          <a:lstStyle/>
          <a:p>
            <a:r>
              <a:rPr lang="fr-FR" sz="4400" b="1" dirty="0" smtClean="0"/>
              <a:t>Graph </a:t>
            </a:r>
            <a:r>
              <a:rPr lang="fr-FR" sz="4400" b="1" dirty="0" err="1" smtClean="0"/>
              <a:t>Overlap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Removal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i="1" dirty="0" smtClean="0"/>
              <a:t>a Comparative </a:t>
            </a:r>
            <a:r>
              <a:rPr lang="fr-FR" sz="4400" i="1" dirty="0" err="1" smtClean="0"/>
              <a:t>Study</a:t>
            </a:r>
            <a:endParaRPr lang="fr-FR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94398"/>
            <a:ext cx="6858000" cy="1655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Graph Drawing and Network Visualization</a:t>
            </a:r>
          </a:p>
          <a:p>
            <a:r>
              <a:rPr lang="en-US" sz="2000" dirty="0" smtClean="0"/>
              <a:t>September 17-20,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454" y="4888391"/>
            <a:ext cx="8871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Fati Chen</a:t>
            </a:r>
            <a:r>
              <a:rPr lang="en-US" dirty="0" smtClean="0"/>
              <a:t>, Laurent </a:t>
            </a:r>
            <a:r>
              <a:rPr lang="en-US" dirty="0" err="1" smtClean="0"/>
              <a:t>Piccinini</a:t>
            </a:r>
            <a:r>
              <a:rPr lang="en-US" dirty="0" smtClean="0"/>
              <a:t>, Pascal </a:t>
            </a:r>
            <a:r>
              <a:rPr lang="en-US" dirty="0" err="1" smtClean="0"/>
              <a:t>Poncelet</a:t>
            </a:r>
            <a:r>
              <a:rPr lang="en-US" dirty="0" smtClean="0"/>
              <a:t> and Arnaud </a:t>
            </a:r>
            <a:r>
              <a:rPr lang="en-US" dirty="0" err="1" smtClean="0"/>
              <a:t>Sallaberry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Global Shape </a:t>
            </a:r>
            <a:r>
              <a:rPr lang="fr-FR" dirty="0" err="1" smtClean="0"/>
              <a:t>Preservation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Penalize deformation of the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10</a:t>
            </a:fld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" y="3763478"/>
            <a:ext cx="1037693" cy="183122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61861" y="2604206"/>
            <a:ext cx="909508" cy="1150222"/>
            <a:chOff x="9483172" y="809617"/>
            <a:chExt cx="552148" cy="69828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172" y="809617"/>
              <a:ext cx="552148" cy="51138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551866" y="1321052"/>
              <a:ext cx="414759" cy="186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Initial</a:t>
              </a:r>
              <a:endParaRPr lang="fr-FR" sz="14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28650" y="3763478"/>
            <a:ext cx="575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8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fr-FR" sz="48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22" y="3897016"/>
            <a:ext cx="1931386" cy="15641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6594" y="3763478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endParaRPr lang="fr-F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6" y="4781866"/>
            <a:ext cx="3434080" cy="1395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96" y="4781866"/>
            <a:ext cx="3434080" cy="1395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60" y="2538730"/>
            <a:ext cx="3434080" cy="1395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413750" cy="1325563"/>
          </a:xfrm>
        </p:spPr>
        <p:txBody>
          <a:bodyPr/>
          <a:lstStyle/>
          <a:p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Movement</a:t>
            </a:r>
            <a:r>
              <a:rPr lang="fr-FR" dirty="0" smtClean="0"/>
              <a:t> Minimisation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Penalize</a:t>
            </a:r>
            <a:r>
              <a:rPr lang="fr-FR" dirty="0" smtClean="0"/>
              <a:t> large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movements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11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457950" y="4475756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8701" y="4475757"/>
            <a:ext cx="575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8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4333" y="2464448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Initial</a:t>
            </a:r>
            <a:endParaRPr lang="fr-FR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327150" y="5457825"/>
            <a:ext cx="1036955" cy="119594"/>
          </a:xfrm>
          <a:prstGeom prst="straightConnector1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94367" y="5780617"/>
            <a:ext cx="1561253" cy="71543"/>
          </a:xfrm>
          <a:prstGeom prst="straightConnector1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272117" y="5829300"/>
            <a:ext cx="398568" cy="54229"/>
          </a:xfrm>
          <a:prstGeom prst="straightConnector1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15000" y="5883528"/>
            <a:ext cx="408940" cy="1"/>
          </a:xfrm>
          <a:prstGeom prst="straightConnector1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34075" y="5438140"/>
            <a:ext cx="523875" cy="342477"/>
          </a:xfrm>
          <a:prstGeom prst="straightConnector1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767917" y="5457825"/>
            <a:ext cx="5503" cy="119594"/>
          </a:xfrm>
          <a:prstGeom prst="straightConnector1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48" y="4730393"/>
            <a:ext cx="3495902" cy="1419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740551"/>
            <a:ext cx="3470070" cy="1409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0" y="2464448"/>
            <a:ext cx="3444240" cy="1399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Preservation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4861"/>
            <a:ext cx="7886700" cy="885761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Preserve</a:t>
            </a:r>
            <a:r>
              <a:rPr lang="fr-FR" dirty="0" smtClean="0"/>
              <a:t> relative </a:t>
            </a:r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12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6457950" y="4475756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8701" y="4475757"/>
            <a:ext cx="575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8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4333" y="2464448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Initial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402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Chosen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/>
              <a:t>Orthogonal </a:t>
            </a:r>
            <a:r>
              <a:rPr lang="fr-FR" sz="2000" b="1" dirty="0" err="1" smtClean="0"/>
              <a:t>Ordering</a:t>
            </a:r>
            <a:endParaRPr lang="fr-FR" sz="2000" b="1" dirty="0"/>
          </a:p>
          <a:p>
            <a:pPr lvl="1"/>
            <a:r>
              <a:rPr lang="fr-FR" sz="1600" dirty="0" err="1" smtClean="0"/>
              <a:t>adapted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+mj-lt"/>
              </a:rPr>
              <a:t>[</a:t>
            </a:r>
            <a:r>
              <a:rPr lang="fr-FR" sz="1600" dirty="0" err="1" smtClean="0">
                <a:latin typeface="+mj-lt"/>
              </a:rPr>
              <a:t>Strobelt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i="1" dirty="0" smtClean="0">
                <a:latin typeface="+mj-lt"/>
              </a:rPr>
              <a:t>et al. </a:t>
            </a:r>
            <a:r>
              <a:rPr lang="fr-FR" sz="1600" dirty="0" smtClean="0">
                <a:latin typeface="+mj-lt"/>
              </a:rPr>
              <a:t>2012]</a:t>
            </a:r>
            <a:endParaRPr lang="fr-FR" sz="1600" i="1" dirty="0" smtClean="0">
              <a:latin typeface="+mj-lt"/>
            </a:endParaRPr>
          </a:p>
          <a:p>
            <a:r>
              <a:rPr lang="fr-FR" sz="2000" b="1" dirty="0" smtClean="0"/>
              <a:t>Spread Minimisation</a:t>
            </a:r>
          </a:p>
          <a:p>
            <a:pPr lvl="1"/>
            <a:r>
              <a:rPr lang="fr-FR" sz="1600" dirty="0" smtClean="0">
                <a:latin typeface="+mj-lt"/>
              </a:rPr>
              <a:t>[</a:t>
            </a:r>
            <a:r>
              <a:rPr lang="fr-FR" sz="1600" dirty="0" err="1" smtClean="0">
                <a:latin typeface="+mj-lt"/>
              </a:rPr>
              <a:t>Strobel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i="1" dirty="0" smtClean="0">
                <a:latin typeface="+mj-lt"/>
              </a:rPr>
              <a:t>et al.</a:t>
            </a:r>
            <a:r>
              <a:rPr lang="fr-FR" sz="1600" dirty="0" smtClean="0">
                <a:latin typeface="+mj-lt"/>
              </a:rPr>
              <a:t> 2012]</a:t>
            </a:r>
            <a:endParaRPr lang="fr-FR" sz="1600" b="1" dirty="0" smtClean="0">
              <a:latin typeface="+mj-lt"/>
            </a:endParaRPr>
          </a:p>
          <a:p>
            <a:r>
              <a:rPr lang="fr-FR" sz="2000" b="1" dirty="0" smtClean="0"/>
              <a:t>Global Shape </a:t>
            </a:r>
            <a:r>
              <a:rPr lang="fr-FR" sz="2000" b="1" dirty="0" err="1" smtClean="0"/>
              <a:t>Preservation</a:t>
            </a:r>
            <a:endParaRPr lang="fr-FR" sz="2000" b="1" dirty="0"/>
          </a:p>
          <a:p>
            <a:pPr lvl="1"/>
            <a:r>
              <a:rPr lang="fr-FR" sz="1600" dirty="0" err="1" smtClean="0"/>
              <a:t>adapted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+mj-lt"/>
              </a:rPr>
              <a:t>[Li </a:t>
            </a:r>
            <a:r>
              <a:rPr lang="fr-FR" sz="1600" i="1" dirty="0" smtClean="0">
                <a:latin typeface="+mj-lt"/>
              </a:rPr>
              <a:t>et al. </a:t>
            </a:r>
            <a:r>
              <a:rPr lang="fr-FR" sz="1600" dirty="0" smtClean="0">
                <a:latin typeface="+mj-lt"/>
              </a:rPr>
              <a:t>2005]</a:t>
            </a:r>
            <a:endParaRPr lang="fr-FR" sz="1600" b="1" dirty="0" smtClean="0">
              <a:latin typeface="+mj-lt"/>
            </a:endParaRPr>
          </a:p>
          <a:p>
            <a:r>
              <a:rPr lang="fr-FR" sz="2000" b="1" dirty="0" err="1" smtClean="0"/>
              <a:t>Node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Movement</a:t>
            </a:r>
            <a:r>
              <a:rPr lang="fr-FR" sz="2000" b="1" dirty="0" smtClean="0"/>
              <a:t> Minimisation</a:t>
            </a:r>
            <a:endParaRPr lang="fr-FR" sz="2000" dirty="0" smtClean="0"/>
          </a:p>
          <a:p>
            <a:pPr lvl="1"/>
            <a:r>
              <a:rPr lang="fr-FR" sz="1600" dirty="0" err="1" smtClean="0"/>
              <a:t>adapted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+mj-lt"/>
              </a:rPr>
              <a:t>[Marriott </a:t>
            </a:r>
            <a:r>
              <a:rPr lang="fr-FR" sz="1600" i="1" dirty="0" smtClean="0">
                <a:latin typeface="+mj-lt"/>
              </a:rPr>
              <a:t>et al.</a:t>
            </a:r>
            <a:r>
              <a:rPr lang="fr-FR" sz="1600" dirty="0" smtClean="0">
                <a:latin typeface="+mj-lt"/>
              </a:rPr>
              <a:t> 2003] </a:t>
            </a:r>
            <a:r>
              <a:rPr lang="fr-FR" sz="1600" dirty="0" smtClean="0"/>
              <a:t>and </a:t>
            </a:r>
            <a:r>
              <a:rPr lang="fr-FR" sz="1600" dirty="0" smtClean="0">
                <a:latin typeface="+mj-lt"/>
              </a:rPr>
              <a:t>[</a:t>
            </a:r>
            <a:r>
              <a:rPr lang="fr-FR" sz="1600" dirty="0" err="1" smtClean="0">
                <a:latin typeface="+mj-lt"/>
              </a:rPr>
              <a:t>Strobelt</a:t>
            </a:r>
            <a:r>
              <a:rPr lang="fr-FR" sz="1600" dirty="0">
                <a:latin typeface="+mj-lt"/>
              </a:rPr>
              <a:t> </a:t>
            </a:r>
            <a:r>
              <a:rPr lang="fr-FR" sz="1600" i="1" dirty="0" smtClean="0">
                <a:latin typeface="+mj-lt"/>
              </a:rPr>
              <a:t>et al</a:t>
            </a:r>
            <a:r>
              <a:rPr lang="fr-FR" sz="1600" dirty="0" smtClean="0">
                <a:latin typeface="+mj-lt"/>
              </a:rPr>
              <a:t>. 2016]</a:t>
            </a:r>
            <a:endParaRPr lang="fr-FR" sz="1600" b="1" dirty="0" smtClean="0">
              <a:latin typeface="+mj-lt"/>
            </a:endParaRPr>
          </a:p>
          <a:p>
            <a:r>
              <a:rPr lang="fr-FR" sz="2000" b="1" dirty="0" err="1" smtClean="0"/>
              <a:t>Edge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Length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Preservation</a:t>
            </a:r>
            <a:endParaRPr lang="fr-FR" sz="2000" b="1" dirty="0"/>
          </a:p>
          <a:p>
            <a:pPr lvl="1"/>
            <a:r>
              <a:rPr lang="fr-FR" sz="1600" dirty="0" smtClean="0">
                <a:latin typeface="+mj-lt"/>
              </a:rPr>
              <a:t>[</a:t>
            </a:r>
            <a:r>
              <a:rPr lang="fr-FR" sz="1600" dirty="0" err="1" smtClean="0">
                <a:latin typeface="+mj-lt"/>
              </a:rPr>
              <a:t>Gansner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i="1" dirty="0" smtClean="0">
                <a:latin typeface="+mj-lt"/>
              </a:rPr>
              <a:t>et al. </a:t>
            </a:r>
            <a:r>
              <a:rPr lang="fr-FR" sz="1600" dirty="0" smtClean="0">
                <a:latin typeface="+mj-lt"/>
              </a:rPr>
              <a:t>2010]</a:t>
            </a:r>
            <a:endParaRPr lang="fr-FR" sz="1600" b="1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4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15471"/>
          </a:xfrm>
          <a:noFill/>
        </p:spPr>
        <p:txBody>
          <a:bodyPr vert="horz">
            <a:noAutofit/>
          </a:bodyPr>
          <a:lstStyle/>
          <a:p>
            <a:r>
              <a:rPr lang="fr-FR" sz="2000" dirty="0" smtClean="0"/>
              <a:t>8 </a:t>
            </a:r>
            <a:r>
              <a:rPr lang="fr-FR" sz="2000" dirty="0" err="1" smtClean="0"/>
              <a:t>Algorithms</a:t>
            </a:r>
            <a:r>
              <a:rPr lang="fr-FR" sz="2000" dirty="0" smtClean="0"/>
              <a:t>:</a:t>
            </a:r>
          </a:p>
          <a:p>
            <a:pPr marL="457200" lvl="1" indent="0">
              <a:buNone/>
            </a:pPr>
            <a:r>
              <a:rPr lang="fr-FR" sz="1600" b="1" i="1" dirty="0" err="1" smtClean="0"/>
              <a:t>Scaling</a:t>
            </a:r>
            <a:r>
              <a:rPr lang="fr-FR" sz="1600" b="1" i="1" dirty="0" smtClean="0"/>
              <a:t>, FTA </a:t>
            </a:r>
            <a:r>
              <a:rPr lang="fr-FR" sz="1400" dirty="0">
                <a:latin typeface="+mj-lt"/>
              </a:rPr>
              <a:t>[Huang </a:t>
            </a:r>
            <a:r>
              <a:rPr lang="fr-FR" sz="1400" i="1" dirty="0">
                <a:latin typeface="+mj-lt"/>
              </a:rPr>
              <a:t>et al. </a:t>
            </a:r>
            <a:r>
              <a:rPr lang="fr-FR" sz="1400" dirty="0">
                <a:latin typeface="+mj-lt"/>
              </a:rPr>
              <a:t>2007</a:t>
            </a:r>
            <a:r>
              <a:rPr lang="fr-FR" sz="1400" dirty="0" smtClean="0">
                <a:latin typeface="+mj-lt"/>
              </a:rPr>
              <a:t>]</a:t>
            </a:r>
            <a:r>
              <a:rPr lang="fr-FR" sz="1600" dirty="0" smtClean="0"/>
              <a:t>, </a:t>
            </a:r>
            <a:r>
              <a:rPr lang="fr-FR" sz="1600" b="1" i="1" dirty="0" smtClean="0"/>
              <a:t>GTREE</a:t>
            </a:r>
            <a:r>
              <a:rPr lang="fr-FR" sz="1600" dirty="0" smtClean="0"/>
              <a:t> </a:t>
            </a:r>
            <a:r>
              <a:rPr lang="fr-FR" sz="1400" dirty="0">
                <a:latin typeface="+mj-lt"/>
              </a:rPr>
              <a:t>[</a:t>
            </a:r>
            <a:r>
              <a:rPr lang="fr-FR" sz="1400" dirty="0" err="1">
                <a:latin typeface="+mj-lt"/>
              </a:rPr>
              <a:t>Nachmanson</a:t>
            </a:r>
            <a:r>
              <a:rPr lang="fr-FR" sz="1400" dirty="0">
                <a:latin typeface="+mj-lt"/>
              </a:rPr>
              <a:t> </a:t>
            </a:r>
            <a:r>
              <a:rPr lang="fr-FR" sz="1400" i="1" dirty="0">
                <a:latin typeface="+mj-lt"/>
              </a:rPr>
              <a:t>et al. </a:t>
            </a:r>
            <a:r>
              <a:rPr lang="fr-FR" sz="1400" dirty="0">
                <a:latin typeface="+mj-lt"/>
              </a:rPr>
              <a:t>2016</a:t>
            </a:r>
            <a:r>
              <a:rPr lang="fr-FR" sz="1400" dirty="0" smtClean="0">
                <a:latin typeface="+mj-lt"/>
              </a:rPr>
              <a:t>]</a:t>
            </a:r>
            <a:r>
              <a:rPr lang="fr-FR" sz="1600" dirty="0" smtClean="0"/>
              <a:t>, </a:t>
            </a:r>
          </a:p>
          <a:p>
            <a:pPr marL="457200" lvl="1" indent="0">
              <a:buNone/>
            </a:pPr>
            <a:r>
              <a:rPr lang="fr-FR" sz="1600" b="1" i="1" dirty="0" smtClean="0"/>
              <a:t>PFS</a:t>
            </a:r>
            <a:r>
              <a:rPr lang="fr-FR" sz="1600" dirty="0" smtClean="0"/>
              <a:t> </a:t>
            </a:r>
            <a:r>
              <a:rPr lang="fr-FR" sz="1400" dirty="0">
                <a:latin typeface="+mj-lt"/>
              </a:rPr>
              <a:t>[</a:t>
            </a:r>
            <a:r>
              <a:rPr lang="fr-FR" sz="1400" dirty="0" err="1">
                <a:latin typeface="+mj-lt"/>
              </a:rPr>
              <a:t>Misue</a:t>
            </a:r>
            <a:r>
              <a:rPr lang="fr-FR" sz="1400" dirty="0">
                <a:latin typeface="+mj-lt"/>
              </a:rPr>
              <a:t> </a:t>
            </a:r>
            <a:r>
              <a:rPr lang="fr-FR" sz="1400" i="1" dirty="0">
                <a:latin typeface="+mj-lt"/>
              </a:rPr>
              <a:t>et al. </a:t>
            </a:r>
            <a:r>
              <a:rPr lang="fr-FR" sz="1400" dirty="0">
                <a:latin typeface="+mj-lt"/>
              </a:rPr>
              <a:t>1995</a:t>
            </a:r>
            <a:r>
              <a:rPr lang="fr-FR" sz="1400" dirty="0" smtClean="0">
                <a:latin typeface="+mj-lt"/>
              </a:rPr>
              <a:t>]</a:t>
            </a:r>
            <a:r>
              <a:rPr lang="fr-FR" sz="1600" dirty="0" smtClean="0"/>
              <a:t>, </a:t>
            </a:r>
            <a:r>
              <a:rPr lang="fr-FR" sz="1600" b="1" i="1" dirty="0" smtClean="0"/>
              <a:t>PFS’</a:t>
            </a:r>
            <a:r>
              <a:rPr lang="fr-FR" sz="1600" i="1" dirty="0"/>
              <a:t> </a:t>
            </a:r>
            <a:r>
              <a:rPr lang="fr-FR" sz="1400" dirty="0">
                <a:latin typeface="+mj-lt"/>
              </a:rPr>
              <a:t>[</a:t>
            </a:r>
            <a:r>
              <a:rPr lang="fr-FR" sz="1400" dirty="0" err="1">
                <a:latin typeface="+mj-lt"/>
              </a:rPr>
              <a:t>Hayashi</a:t>
            </a:r>
            <a:r>
              <a:rPr lang="fr-FR" sz="1400" dirty="0">
                <a:latin typeface="+mj-lt"/>
              </a:rPr>
              <a:t> </a:t>
            </a:r>
            <a:r>
              <a:rPr lang="fr-FR" sz="1400" i="1" dirty="0">
                <a:latin typeface="+mj-lt"/>
              </a:rPr>
              <a:t>et al. </a:t>
            </a:r>
            <a:r>
              <a:rPr lang="fr-FR" sz="1400" dirty="0" smtClean="0">
                <a:latin typeface="+mj-lt"/>
              </a:rPr>
              <a:t>1998]</a:t>
            </a:r>
            <a:r>
              <a:rPr lang="fr-FR" sz="1600" dirty="0" smtClean="0"/>
              <a:t>, </a:t>
            </a:r>
            <a:r>
              <a:rPr lang="fr-FR" sz="1600" b="1" i="1" dirty="0" smtClean="0"/>
              <a:t>PRISM</a:t>
            </a:r>
            <a:r>
              <a:rPr lang="fr-FR" sz="1600" dirty="0" smtClean="0"/>
              <a:t> </a:t>
            </a:r>
            <a:r>
              <a:rPr lang="fr-FR" sz="1400" dirty="0" smtClean="0">
                <a:latin typeface="+mj-lt"/>
              </a:rPr>
              <a:t>[</a:t>
            </a:r>
            <a:r>
              <a:rPr lang="fr-FR" sz="1400" dirty="0" err="1" smtClean="0">
                <a:latin typeface="+mj-lt"/>
              </a:rPr>
              <a:t>Gansner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i="1" dirty="0">
                <a:latin typeface="+mj-lt"/>
              </a:rPr>
              <a:t>et al. </a:t>
            </a:r>
            <a:r>
              <a:rPr lang="fr-FR" sz="1400" dirty="0">
                <a:latin typeface="+mj-lt"/>
              </a:rPr>
              <a:t>2010</a:t>
            </a:r>
            <a:r>
              <a:rPr lang="fr-FR" sz="1400" dirty="0" smtClean="0">
                <a:latin typeface="+mj-lt"/>
              </a:rPr>
              <a:t>]</a:t>
            </a:r>
            <a:r>
              <a:rPr lang="fr-FR" sz="1600" dirty="0" smtClean="0"/>
              <a:t>, </a:t>
            </a:r>
          </a:p>
          <a:p>
            <a:pPr marL="457200" lvl="1" indent="0">
              <a:buNone/>
            </a:pPr>
            <a:r>
              <a:rPr lang="fr-FR" sz="1600" b="1" i="1" dirty="0" err="1" smtClean="0"/>
              <a:t>RWordle</a:t>
            </a:r>
            <a:r>
              <a:rPr lang="fr-FR" sz="1600" b="1" i="1" dirty="0" smtClean="0"/>
              <a:t>-L</a:t>
            </a:r>
            <a:r>
              <a:rPr lang="fr-FR" sz="1600" dirty="0" smtClean="0"/>
              <a:t> </a:t>
            </a:r>
            <a:r>
              <a:rPr lang="fr-FR" sz="1400" dirty="0">
                <a:latin typeface="+mj-lt"/>
              </a:rPr>
              <a:t>[</a:t>
            </a:r>
            <a:r>
              <a:rPr lang="fr-FR" sz="1400" dirty="0" err="1">
                <a:latin typeface="+mj-lt"/>
              </a:rPr>
              <a:t>Strobelt</a:t>
            </a:r>
            <a:r>
              <a:rPr lang="fr-FR" sz="1400" dirty="0">
                <a:latin typeface="+mj-lt"/>
              </a:rPr>
              <a:t> </a:t>
            </a:r>
            <a:r>
              <a:rPr lang="fr-FR" sz="1400" i="1" dirty="0">
                <a:latin typeface="+mj-lt"/>
              </a:rPr>
              <a:t>et al</a:t>
            </a:r>
            <a:r>
              <a:rPr lang="fr-FR" sz="1400" dirty="0">
                <a:latin typeface="+mj-lt"/>
              </a:rPr>
              <a:t>. 2012</a:t>
            </a:r>
            <a:r>
              <a:rPr lang="fr-FR" sz="1400" dirty="0" smtClean="0">
                <a:latin typeface="+mj-lt"/>
              </a:rPr>
              <a:t>]</a:t>
            </a:r>
            <a:r>
              <a:rPr lang="fr-FR" sz="1600" dirty="0" smtClean="0"/>
              <a:t>, </a:t>
            </a:r>
            <a:r>
              <a:rPr lang="fr-FR" sz="1600" b="1" i="1" dirty="0" smtClean="0"/>
              <a:t>VPSC</a:t>
            </a:r>
            <a:r>
              <a:rPr lang="fr-FR" sz="1600" dirty="0" smtClean="0"/>
              <a:t> </a:t>
            </a:r>
            <a:r>
              <a:rPr lang="fr-FR" sz="1400" dirty="0">
                <a:latin typeface="+mj-lt"/>
              </a:rPr>
              <a:t>[Dwyer </a:t>
            </a:r>
            <a:r>
              <a:rPr lang="fr-FR" sz="1400" i="1" dirty="0">
                <a:latin typeface="+mj-lt"/>
              </a:rPr>
              <a:t>et al. </a:t>
            </a:r>
            <a:r>
              <a:rPr lang="fr-FR" sz="1400" dirty="0">
                <a:latin typeface="+mj-lt"/>
              </a:rPr>
              <a:t>2005</a:t>
            </a:r>
            <a:r>
              <a:rPr lang="fr-FR" sz="1400" dirty="0" smtClean="0">
                <a:latin typeface="+mj-lt"/>
              </a:rPr>
              <a:t>]</a:t>
            </a:r>
            <a:endParaRPr lang="fr-FR" sz="1400" dirty="0">
              <a:latin typeface="+mj-lt"/>
            </a:endParaRPr>
          </a:p>
          <a:p>
            <a:pPr marL="457200" lvl="1" indent="0">
              <a:buNone/>
            </a:pPr>
            <a:endParaRPr lang="fr-FR" sz="1600" dirty="0" smtClean="0"/>
          </a:p>
          <a:p>
            <a:r>
              <a:rPr lang="fr-FR" sz="2000" dirty="0" smtClean="0"/>
              <a:t>840 </a:t>
            </a:r>
            <a:r>
              <a:rPr lang="fr-FR" sz="2000" dirty="0" err="1" smtClean="0"/>
              <a:t>synthetic</a:t>
            </a:r>
            <a:r>
              <a:rPr lang="fr-FR" sz="2000" dirty="0" smtClean="0"/>
              <a:t> graphs:</a:t>
            </a:r>
          </a:p>
          <a:p>
            <a:pPr marL="457200" lvl="1" indent="0">
              <a:buNone/>
            </a:pPr>
            <a:r>
              <a:rPr lang="fr-FR" sz="1600" dirty="0" err="1" smtClean="0"/>
              <a:t>random</a:t>
            </a:r>
            <a:r>
              <a:rPr lang="fr-FR" sz="1600" dirty="0" smtClean="0"/>
              <a:t>, </a:t>
            </a:r>
            <a:r>
              <a:rPr lang="fr-FR" sz="1600" dirty="0" err="1" smtClean="0"/>
              <a:t>random</a:t>
            </a:r>
            <a:r>
              <a:rPr lang="fr-FR" sz="1600" dirty="0" smtClean="0"/>
              <a:t> </a:t>
            </a:r>
            <a:r>
              <a:rPr lang="fr-FR" sz="1600" dirty="0" err="1" smtClean="0"/>
              <a:t>tree</a:t>
            </a:r>
            <a:r>
              <a:rPr lang="fr-FR" sz="1600" dirty="0" smtClean="0"/>
              <a:t>, </a:t>
            </a:r>
            <a:r>
              <a:rPr lang="fr-FR" sz="1600" dirty="0" err="1" smtClean="0"/>
              <a:t>small</a:t>
            </a:r>
            <a:r>
              <a:rPr lang="fr-FR" sz="1600" dirty="0" smtClean="0"/>
              <a:t> world, </a:t>
            </a:r>
            <a:r>
              <a:rPr lang="fr-FR" sz="1600" dirty="0" err="1" smtClean="0"/>
              <a:t>scale</a:t>
            </a:r>
            <a:r>
              <a:rPr lang="fr-FR" sz="1600" dirty="0" smtClean="0"/>
              <a:t>-free</a:t>
            </a:r>
          </a:p>
          <a:p>
            <a:pPr marL="457200" lvl="1" indent="0">
              <a:buNone/>
            </a:pPr>
            <a:r>
              <a:rPr lang="fr-FR" sz="1600" dirty="0" smtClean="0"/>
              <a:t>10, 20, 50, 100, 200, 500, 1000 </a:t>
            </a:r>
            <a:r>
              <a:rPr lang="fr-FR" sz="1600" dirty="0" err="1" smtClean="0"/>
              <a:t>nodes</a:t>
            </a:r>
            <a:endParaRPr lang="fr-FR" sz="1600" dirty="0"/>
          </a:p>
          <a:p>
            <a:pPr marL="457200" lvl="1" indent="0">
              <a:buNone/>
            </a:pPr>
            <a:endParaRPr lang="fr-FR" sz="1600" dirty="0" smtClean="0"/>
          </a:p>
          <a:p>
            <a:r>
              <a:rPr lang="fr-FR" sz="2000" dirty="0" smtClean="0"/>
              <a:t>14 real world graphs:</a:t>
            </a:r>
          </a:p>
          <a:p>
            <a:pPr marL="457200" lvl="1" indent="0">
              <a:buNone/>
            </a:pPr>
            <a:r>
              <a:rPr lang="fr-FR" sz="1600" dirty="0" err="1" smtClean="0"/>
              <a:t>graphviz</a:t>
            </a:r>
            <a:r>
              <a:rPr lang="fr-FR" sz="1600" dirty="0" smtClean="0"/>
              <a:t> </a:t>
            </a:r>
            <a:r>
              <a:rPr lang="fr-FR" sz="1600" dirty="0" err="1" smtClean="0"/>
              <a:t>dataset</a:t>
            </a:r>
            <a:endParaRPr lang="fr-FR" sz="1600" dirty="0" smtClean="0"/>
          </a:p>
          <a:p>
            <a:pPr marL="457200" lvl="1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2000" dirty="0" smtClean="0"/>
              <a:t>5 </a:t>
            </a:r>
            <a:r>
              <a:rPr lang="fr-FR" sz="2000" dirty="0" err="1" smtClean="0"/>
              <a:t>metrics</a:t>
            </a:r>
            <a:r>
              <a:rPr lang="fr-FR" sz="2000" dirty="0" smtClean="0"/>
              <a:t> on 6 832 </a:t>
            </a:r>
            <a:r>
              <a:rPr lang="fr-FR" sz="2000" dirty="0" err="1" smtClean="0"/>
              <a:t>overlapping</a:t>
            </a:r>
            <a:r>
              <a:rPr lang="fr-FR" sz="2000" dirty="0" smtClean="0"/>
              <a:t>-free </a:t>
            </a:r>
            <a:r>
              <a:rPr lang="fr-FR" sz="2000" dirty="0" err="1" smtClean="0"/>
              <a:t>embeddings</a:t>
            </a:r>
            <a:endParaRPr lang="fr-FR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0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15</a:t>
            </a:fld>
            <a:endParaRPr lang="fr-FR"/>
          </a:p>
        </p:txBody>
      </p:sp>
      <p:grpSp>
        <p:nvGrpSpPr>
          <p:cNvPr id="62" name="Group 61"/>
          <p:cNvGrpSpPr/>
          <p:nvPr/>
        </p:nvGrpSpPr>
        <p:grpSpPr>
          <a:xfrm>
            <a:off x="644298" y="3188586"/>
            <a:ext cx="1293286" cy="1069370"/>
            <a:chOff x="5728291" y="4100258"/>
            <a:chExt cx="1293286" cy="106937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291" y="4100258"/>
              <a:ext cx="1293286" cy="763372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10278" y="4861851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FTA</a:t>
              </a:r>
              <a:endParaRPr lang="fr-FR" sz="1400" i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70730" y="2135198"/>
            <a:ext cx="3051637" cy="3298270"/>
            <a:chOff x="628650" y="2466025"/>
            <a:chExt cx="3051637" cy="329827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2466025"/>
              <a:ext cx="3051637" cy="299049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816875" y="5456518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Scale</a:t>
              </a:r>
              <a:endParaRPr lang="fr-FR" sz="1400" i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440428" y="2059458"/>
            <a:ext cx="2718126" cy="1791018"/>
            <a:chOff x="5215152" y="2143444"/>
            <a:chExt cx="2718126" cy="179101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152" y="2143444"/>
              <a:ext cx="2718126" cy="148413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305551" y="3626685"/>
              <a:ext cx="5373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PFS</a:t>
              </a:r>
              <a:endParaRPr lang="fr-FR" sz="1400" i="1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8435" y="1700116"/>
            <a:ext cx="1189527" cy="1339812"/>
            <a:chOff x="4259199" y="3848579"/>
            <a:chExt cx="1189527" cy="133981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199" y="3848579"/>
              <a:ext cx="1189527" cy="1032035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4564240" y="4880614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PFS’</a:t>
              </a:r>
              <a:endParaRPr lang="fr-FR" sz="1400" i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25346" y="3998988"/>
            <a:ext cx="1376665" cy="1428749"/>
            <a:chOff x="-2000102" y="3652585"/>
            <a:chExt cx="1376665" cy="1428749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102" y="3652585"/>
              <a:ext cx="1376665" cy="1120972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-1713618" y="4773557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GTREE</a:t>
              </a:r>
              <a:endParaRPr lang="fr-FR" sz="1400" i="1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28435" y="4406615"/>
            <a:ext cx="1151277" cy="1021122"/>
            <a:chOff x="9770836" y="4214100"/>
            <a:chExt cx="1151277" cy="102112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465" y="4214100"/>
              <a:ext cx="730021" cy="71334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9770836" y="4927445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RWordle</a:t>
              </a:r>
              <a:r>
                <a:rPr lang="fr-FR" sz="1400" i="1" dirty="0" smtClean="0"/>
                <a:t>-L</a:t>
              </a:r>
              <a:endParaRPr lang="fr-FR" sz="1400" i="1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847179" y="4219245"/>
            <a:ext cx="1213614" cy="1203665"/>
            <a:chOff x="5728291" y="692565"/>
            <a:chExt cx="1213614" cy="120366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291" y="692565"/>
              <a:ext cx="1213614" cy="8967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945407" y="1588453"/>
              <a:ext cx="779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PRISM</a:t>
              </a:r>
              <a:endParaRPr lang="fr-FR" sz="1400" i="1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697175" y="4013983"/>
            <a:ext cx="678391" cy="1419485"/>
            <a:chOff x="4371826" y="2063692"/>
            <a:chExt cx="678391" cy="1419485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037" y="2063692"/>
              <a:ext cx="629967" cy="1111708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371826" y="3175400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VPSC</a:t>
              </a:r>
              <a:endParaRPr lang="fr-FR" sz="1400" i="1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658242" y="615760"/>
            <a:ext cx="699230" cy="819212"/>
            <a:chOff x="9409631" y="809617"/>
            <a:chExt cx="699230" cy="819212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172" y="809617"/>
              <a:ext cx="552148" cy="511385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9409631" y="1321052"/>
              <a:ext cx="699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Initial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25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– </a:t>
            </a:r>
            <a:r>
              <a:rPr lang="fr-FR" dirty="0" err="1" smtClean="0"/>
              <a:t>Synthetic</a:t>
            </a:r>
            <a:r>
              <a:rPr lang="fr-FR" dirty="0" smtClean="0"/>
              <a:t> Graphs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15375"/>
              </p:ext>
            </p:extLst>
          </p:nvPr>
        </p:nvGraphicFramePr>
        <p:xfrm>
          <a:off x="503237" y="2390063"/>
          <a:ext cx="813752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4" imgW="8138284" imgH="3627009" progId="Excel.Sheet.12">
                  <p:embed/>
                </p:oleObj>
              </mc:Choice>
              <mc:Fallback>
                <p:oleObj name="Worksheet" r:id="rId4" imgW="8138284" imgH="36270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237" y="2390063"/>
                        <a:ext cx="8137525" cy="362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174240" y="2797957"/>
            <a:ext cx="6466522" cy="625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7176504" y="937564"/>
            <a:ext cx="1338846" cy="935956"/>
            <a:chOff x="5689454" y="4001294"/>
            <a:chExt cx="2588076" cy="17271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173" y="4139830"/>
              <a:ext cx="1819357" cy="143552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89454" y="4688846"/>
              <a:ext cx="6687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dirty="0" smtClean="0">
                  <a:solidFill>
                    <a:schemeClr val="accent6"/>
                  </a:solidFill>
                  <a:sym typeface="Wingdings" panose="05000000000000000000" pitchFamily="2" charset="2"/>
                </a:rPr>
                <a:t></a:t>
              </a:r>
              <a:endParaRPr lang="fr-FR" sz="48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7731760" y="4628471"/>
              <a:ext cx="63500" cy="48200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29726" y="4001294"/>
              <a:ext cx="0" cy="2329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498027" y="4555328"/>
              <a:ext cx="7795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35822" y="4803451"/>
              <a:ext cx="0" cy="9250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52971" y="4555328"/>
              <a:ext cx="2972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07313" y="1335163"/>
            <a:ext cx="1579636" cy="672952"/>
            <a:chOff x="1039263" y="2672982"/>
            <a:chExt cx="3053542" cy="12418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215" y="3000375"/>
              <a:ext cx="1905000" cy="85725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039263" y="3392424"/>
              <a:ext cx="4694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39919" y="3392424"/>
              <a:ext cx="4694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98494" y="3666454"/>
              <a:ext cx="0" cy="2483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00526" y="2883211"/>
              <a:ext cx="0" cy="192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496349" y="2672982"/>
              <a:ext cx="1596456" cy="68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Initial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54734" y="1040707"/>
            <a:ext cx="1666573" cy="962879"/>
            <a:chOff x="487819" y="3951612"/>
            <a:chExt cx="3221597" cy="1776873"/>
          </a:xfrm>
        </p:grpSpPr>
        <p:sp>
          <p:nvSpPr>
            <p:cNvPr id="23" name="Rectangle 22"/>
            <p:cNvSpPr/>
            <p:nvPr/>
          </p:nvSpPr>
          <p:spPr>
            <a:xfrm>
              <a:off x="487819" y="3951612"/>
              <a:ext cx="575799" cy="830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sz="48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</a:t>
              </a:r>
              <a:endParaRPr lang="fr-FR" sz="4800" dirty="0">
                <a:solidFill>
                  <a:srgbClr val="FF0000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215" y="4718107"/>
              <a:ext cx="2190750" cy="85725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2750820" y="5120640"/>
              <a:ext cx="240030" cy="17526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85850" y="5208271"/>
              <a:ext cx="4229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72690" y="5208271"/>
              <a:ext cx="742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00526" y="4718107"/>
              <a:ext cx="0" cy="192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998494" y="5480107"/>
              <a:ext cx="0" cy="2483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39263" y="5208271"/>
              <a:ext cx="4694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28060" y="5208271"/>
              <a:ext cx="1813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6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6831011" y="366550"/>
            <a:ext cx="1809750" cy="2091426"/>
            <a:chOff x="628650" y="2466025"/>
            <a:chExt cx="3051637" cy="352660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2466025"/>
              <a:ext cx="3051637" cy="2990493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531152" y="5473650"/>
              <a:ext cx="1246631" cy="518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>
                  <a:latin typeface="+mj-lt"/>
                </a:rPr>
                <a:t>Scaling</a:t>
              </a:r>
              <a:endParaRPr lang="fr-FR" sz="1400" i="1" dirty="0">
                <a:latin typeface="+mj-lt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15375"/>
              </p:ext>
            </p:extLst>
          </p:nvPr>
        </p:nvGraphicFramePr>
        <p:xfrm>
          <a:off x="503237" y="2390063"/>
          <a:ext cx="813752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r:id="rId5" imgW="8138284" imgH="3627009" progId="Excel.Sheet.12">
                  <p:embed/>
                </p:oleObj>
              </mc:Choice>
              <mc:Fallback>
                <p:oleObj name="Worksheet" r:id="rId5" imgW="8138284" imgH="3627009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237" y="2390063"/>
                        <a:ext cx="8137525" cy="362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2194560" y="2753360"/>
            <a:ext cx="1584960" cy="3230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8" name="Group 57"/>
          <p:cNvGrpSpPr/>
          <p:nvPr/>
        </p:nvGrpSpPr>
        <p:grpSpPr>
          <a:xfrm>
            <a:off x="3766017" y="1262254"/>
            <a:ext cx="1611964" cy="1195722"/>
            <a:chOff x="5215152" y="2143444"/>
            <a:chExt cx="2718126" cy="201625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152" y="2143444"/>
              <a:ext cx="2718126" cy="148413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6186062" y="3640715"/>
              <a:ext cx="776305" cy="518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latin typeface="+mj-lt"/>
                </a:rPr>
                <a:t>PFS</a:t>
              </a:r>
              <a:endParaRPr lang="fr-FR" sz="1400" i="1" dirty="0">
                <a:latin typeface="+mj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551435" y="1848103"/>
            <a:ext cx="643125" cy="609873"/>
            <a:chOff x="9183232" y="809617"/>
            <a:chExt cx="1084451" cy="102838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172" y="809617"/>
              <a:ext cx="552148" cy="511385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9183232" y="1319017"/>
              <a:ext cx="1084451" cy="518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+mj-lt"/>
                </a:rPr>
                <a:t>Initial</a:t>
              </a:r>
              <a:endParaRPr lang="fr-FR" sz="1400" dirty="0">
                <a:latin typeface="+mj-lt"/>
              </a:endParaRPr>
            </a:p>
          </p:txBody>
        </p:sp>
      </p:grpSp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– </a:t>
            </a:r>
            <a:r>
              <a:rPr lang="fr-FR" dirty="0" err="1"/>
              <a:t>Synthetic</a:t>
            </a:r>
            <a:r>
              <a:rPr lang="fr-FR" dirty="0"/>
              <a:t> Graphs</a:t>
            </a:r>
          </a:p>
        </p:txBody>
      </p:sp>
    </p:spTree>
    <p:extLst>
      <p:ext uri="{BB962C8B-B14F-4D97-AF65-F5344CB8AC3E}">
        <p14:creationId xmlns:p14="http://schemas.microsoft.com/office/powerpoint/2010/main" val="23978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15375"/>
              </p:ext>
            </p:extLst>
          </p:nvPr>
        </p:nvGraphicFramePr>
        <p:xfrm>
          <a:off x="503237" y="2390063"/>
          <a:ext cx="813752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Worksheet" r:id="rId4" imgW="8138284" imgH="3627009" progId="Excel.Sheet.12">
                  <p:embed/>
                </p:oleObj>
              </mc:Choice>
              <mc:Fallback>
                <p:oleObj name="Worksheet" r:id="rId4" imgW="8138284" imgH="3627009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237" y="2390063"/>
                        <a:ext cx="8137525" cy="362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3779519" y="2786937"/>
            <a:ext cx="1584960" cy="3230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 27"/>
          <p:cNvGrpSpPr/>
          <p:nvPr/>
        </p:nvGrpSpPr>
        <p:grpSpPr>
          <a:xfrm>
            <a:off x="3925356" y="1320693"/>
            <a:ext cx="1293286" cy="1069370"/>
            <a:chOff x="5728291" y="4100258"/>
            <a:chExt cx="1293286" cy="106937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291" y="4100258"/>
              <a:ext cx="1293286" cy="76337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110278" y="486185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latin typeface="+mj-lt"/>
                </a:rPr>
                <a:t>FTA</a:t>
              </a:r>
              <a:endParaRPr lang="fr-FR" sz="1400" i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21747" y="970578"/>
            <a:ext cx="654178" cy="1419485"/>
            <a:chOff x="4371826" y="2063692"/>
            <a:chExt cx="654178" cy="14194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037" y="2063692"/>
              <a:ext cx="629967" cy="111170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371826" y="3175400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latin typeface="+mj-lt"/>
                </a:rPr>
                <a:t>VPSC</a:t>
              </a:r>
              <a:endParaRPr lang="fr-FR" sz="1400" i="1" dirty="0">
                <a:latin typeface="+mj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50869" y="1641921"/>
            <a:ext cx="643125" cy="819212"/>
            <a:chOff x="9409631" y="809617"/>
            <a:chExt cx="643125" cy="81921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172" y="809617"/>
              <a:ext cx="552148" cy="51138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409631" y="1321052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+mj-lt"/>
                </a:rPr>
                <a:t>Initial</a:t>
              </a:r>
              <a:endParaRPr lang="fr-FR" sz="1400" dirty="0">
                <a:latin typeface="+mj-lt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– </a:t>
            </a:r>
            <a:r>
              <a:rPr lang="fr-FR" dirty="0" err="1"/>
              <a:t>Synthetic</a:t>
            </a:r>
            <a:r>
              <a:rPr lang="fr-FR" dirty="0"/>
              <a:t> Graphs</a:t>
            </a:r>
          </a:p>
        </p:txBody>
      </p:sp>
    </p:spTree>
    <p:extLst>
      <p:ext uri="{BB962C8B-B14F-4D97-AF65-F5344CB8AC3E}">
        <p14:creationId xmlns:p14="http://schemas.microsoft.com/office/powerpoint/2010/main" val="42371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pPr/>
              <a:t>19</a:t>
            </a:fld>
            <a:endParaRPr lang="fr-F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15375"/>
              </p:ext>
            </p:extLst>
          </p:nvPr>
        </p:nvGraphicFramePr>
        <p:xfrm>
          <a:off x="503237" y="2390063"/>
          <a:ext cx="813752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Worksheet" r:id="rId4" imgW="8138284" imgH="3627009" progId="Excel.Sheet.12">
                  <p:embed/>
                </p:oleObj>
              </mc:Choice>
              <mc:Fallback>
                <p:oleObj name="Worksheet" r:id="rId4" imgW="8138284" imgH="3627009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237" y="2390063"/>
                        <a:ext cx="8137525" cy="362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5383120" y="2786937"/>
            <a:ext cx="3257641" cy="3230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/>
          <p:cNvGrpSpPr/>
          <p:nvPr/>
        </p:nvGrpSpPr>
        <p:grpSpPr>
          <a:xfrm>
            <a:off x="1553861" y="1880787"/>
            <a:ext cx="643125" cy="578909"/>
            <a:chOff x="9152743" y="809617"/>
            <a:chExt cx="1213003" cy="10918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168" y="809617"/>
              <a:ext cx="552149" cy="5113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52743" y="1321001"/>
              <a:ext cx="1213003" cy="580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+mj-lt"/>
                </a:rPr>
                <a:t>Initial</a:t>
              </a:r>
              <a:endParaRPr lang="fr-FR" sz="1400" dirty="0">
                <a:latin typeface="+mj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6" y="1917410"/>
            <a:ext cx="630678" cy="5471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13" y="1875211"/>
            <a:ext cx="729897" cy="5943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2" y="2091289"/>
            <a:ext cx="387052" cy="37821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86" y="1989123"/>
            <a:ext cx="643449" cy="475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– </a:t>
            </a:r>
            <a:r>
              <a:rPr lang="fr-FR" dirty="0" err="1"/>
              <a:t>Synthetic</a:t>
            </a:r>
            <a:r>
              <a:rPr lang="fr-FR" dirty="0"/>
              <a:t> Graphs</a:t>
            </a:r>
          </a:p>
        </p:txBody>
      </p:sp>
    </p:spTree>
    <p:extLst>
      <p:ext uri="{BB962C8B-B14F-4D97-AF65-F5344CB8AC3E}">
        <p14:creationId xmlns:p14="http://schemas.microsoft.com/office/powerpoint/2010/main" val="5957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Introduction</a:t>
            </a:r>
            <a:endParaRPr lang="fr-F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5055" y="2165387"/>
            <a:ext cx="7653892" cy="33856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7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Results – Running Time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935584"/>
              </p:ext>
            </p:extLst>
          </p:nvPr>
        </p:nvGraphicFramePr>
        <p:xfrm>
          <a:off x="1031875" y="1911789"/>
          <a:ext cx="7483475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Worksheet" r:id="rId4" imgW="7482902" imgH="2994577" progId="Excel.Sheet.12">
                  <p:embed/>
                </p:oleObj>
              </mc:Choice>
              <mc:Fallback>
                <p:oleObj name="Worksheet" r:id="rId4" imgW="7482902" imgH="2994577" progId="Excel.Shee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75" y="1911789"/>
                        <a:ext cx="7483475" cy="299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031875" y="2294164"/>
            <a:ext cx="0" cy="14091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715" y="2802671"/>
            <a:ext cx="89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&lt;100ms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23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Results – Running Time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125B2D-144C-45DF-AD99-023613E1CD31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935584"/>
              </p:ext>
            </p:extLst>
          </p:nvPr>
        </p:nvGraphicFramePr>
        <p:xfrm>
          <a:off x="1031875" y="1911789"/>
          <a:ext cx="7483475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4" imgW="7482902" imgH="2994577" progId="Excel.Sheet.12">
                  <p:embed/>
                </p:oleObj>
              </mc:Choice>
              <mc:Fallback>
                <p:oleObj name="Worksheet" r:id="rId4" imgW="7482902" imgH="2994577" progId="Excel.Shee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75" y="1911789"/>
                        <a:ext cx="7483475" cy="299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031875" y="2294164"/>
            <a:ext cx="0" cy="14091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715" y="2802671"/>
            <a:ext cx="89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&lt;100ms</a:t>
            </a:r>
            <a:endParaRPr lang="fr-FR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1245" y="4190747"/>
            <a:ext cx="89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+mj-lt"/>
              </a:rPr>
              <a:t>3</a:t>
            </a:r>
            <a:r>
              <a:rPr lang="fr-FR" sz="1400" dirty="0" smtClean="0">
                <a:latin typeface="+mj-lt"/>
              </a:rPr>
              <a:t>00ms</a:t>
            </a:r>
            <a:endParaRPr lang="fr-FR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4282" y="4190746"/>
            <a:ext cx="89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200ms</a:t>
            </a:r>
            <a:endParaRPr lang="fr-FR" sz="1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5414" y="4190745"/>
            <a:ext cx="89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3.4s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3441" y="4559464"/>
            <a:ext cx="89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500ms</a:t>
            </a:r>
            <a:endParaRPr lang="fr-FR" sz="1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0801" y="4565733"/>
            <a:ext cx="89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1s</a:t>
            </a:r>
            <a:endParaRPr lang="fr-FR" sz="1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7686" y="4565732"/>
            <a:ext cx="89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26s</a:t>
            </a:r>
            <a:endParaRPr lang="fr-FR" sz="1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0925" y="4565732"/>
            <a:ext cx="89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1s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6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Questions?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22</a:t>
            </a:fld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5821680" cy="4007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360" y="3708399"/>
            <a:ext cx="3475990" cy="2468563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>
                <a:hlinkClick r:id="rId4"/>
              </a:rPr>
              <a:t>http://github.com/agorajs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>
                <a:hlinkClick r:id="rId5"/>
              </a:rPr>
              <a:t>fati.chen@lirmm.fr</a:t>
            </a:r>
            <a:endParaRPr lang="fr-FR" sz="1800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565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– </a:t>
            </a:r>
            <a:r>
              <a:rPr lang="fr-FR" dirty="0" err="1" smtClean="0"/>
              <a:t>Synthetic</a:t>
            </a:r>
            <a:r>
              <a:rPr lang="fr-FR" dirty="0" smtClean="0"/>
              <a:t> Graphs</a:t>
            </a:r>
            <a:endParaRPr lang="fr-F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992500"/>
            <a:ext cx="7886700" cy="40175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/>
              <a:t> </a:t>
            </a:r>
            <a:r>
              <a:rPr lang="fr-FR" dirty="0" smtClean="0"/>
              <a:t>– </a:t>
            </a:r>
            <a:r>
              <a:rPr lang="fr-FR" dirty="0" err="1" smtClean="0"/>
              <a:t>Synthetic</a:t>
            </a:r>
            <a:r>
              <a:rPr lang="fr-FR" dirty="0" smtClean="0"/>
              <a:t> Graphs Time</a:t>
            </a:r>
            <a:endParaRPr lang="fr-F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105" y="1825625"/>
            <a:ext cx="6833790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2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- Real </a:t>
            </a:r>
            <a:r>
              <a:rPr lang="fr-FR" dirty="0"/>
              <a:t>G</a:t>
            </a:r>
            <a:r>
              <a:rPr lang="fr-FR" dirty="0" smtClean="0"/>
              <a:t>raphs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25</a:t>
            </a:fld>
            <a:endParaRPr lang="fr-F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112857"/>
            <a:ext cx="7886700" cy="17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Orthogonal </a:t>
            </a:r>
            <a:r>
              <a:rPr lang="fr-FR" dirty="0" err="1" smtClean="0"/>
              <a:t>Ordering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26</a:t>
            </a:fld>
            <a:endParaRPr lang="fr-F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970" y="1690689"/>
            <a:ext cx="3414056" cy="208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623" y="4258280"/>
            <a:ext cx="2194750" cy="6782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85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Spread Minimisation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27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211" y="3074639"/>
            <a:ext cx="2499577" cy="7087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17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Global</a:t>
            </a:r>
            <a:r>
              <a:rPr lang="fr-FR" baseline="0" dirty="0" smtClean="0"/>
              <a:t> Shape </a:t>
            </a:r>
            <a:r>
              <a:rPr lang="fr-FR" baseline="0" dirty="0" err="1" smtClean="0"/>
              <a:t>Preservation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28</a:t>
            </a:fld>
            <a:endParaRPr lang="fr-F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1060" y="3608830"/>
            <a:ext cx="4381880" cy="7849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48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98790" cy="1325563"/>
          </a:xfrm>
        </p:spPr>
        <p:txBody>
          <a:bodyPr/>
          <a:lstStyle/>
          <a:p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Movement</a:t>
            </a:r>
            <a:r>
              <a:rPr lang="fr-FR" dirty="0" smtClean="0"/>
              <a:t> Minimisation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29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870" y="2250698"/>
            <a:ext cx="4374259" cy="1059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164" y="4028349"/>
            <a:ext cx="5189670" cy="7087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26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3</a:t>
            </a:fld>
            <a:endParaRPr lang="fr-F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00498"/>
            <a:ext cx="7886700" cy="3601592"/>
          </a:xfrm>
        </p:spPr>
      </p:pic>
    </p:spTree>
    <p:extLst>
      <p:ext uri="{BB962C8B-B14F-4D97-AF65-F5344CB8AC3E}">
        <p14:creationId xmlns:p14="http://schemas.microsoft.com/office/powerpoint/2010/main" val="32720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Preservation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30</a:t>
            </a:fld>
            <a:endParaRPr lang="fr-F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45" y="3773041"/>
            <a:ext cx="3684905" cy="14966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3684905" cy="1496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7762" y="318732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Classic</a:t>
            </a:r>
            <a:r>
              <a:rPr lang="fr-FR" dirty="0" smtClean="0"/>
              <a:t> </a:t>
            </a:r>
            <a:r>
              <a:rPr lang="fr-FR" dirty="0" err="1" smtClean="0"/>
              <a:t>Edges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4861343" y="5269679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Delaunay triangulation </a:t>
            </a:r>
            <a:r>
              <a:rPr lang="fr-FR" dirty="0" err="1" smtClean="0"/>
              <a:t>edges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4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Preservation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0696" y="1690689"/>
            <a:ext cx="3322608" cy="17603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31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887" y="4281282"/>
            <a:ext cx="4214225" cy="990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33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Coefficient of </a:t>
            </a:r>
            <a:r>
              <a:rPr lang="fr-FR" dirty="0" err="1"/>
              <a:t>D</a:t>
            </a:r>
            <a:r>
              <a:rPr lang="fr-FR" dirty="0" err="1" smtClean="0"/>
              <a:t>etermination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14" y="1825625"/>
            <a:ext cx="5439172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4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4</a:t>
            </a:fld>
            <a:endParaRPr lang="fr-FR"/>
          </a:p>
        </p:txBody>
      </p:sp>
      <p:pic>
        <p:nvPicPr>
          <p:cNvPr id="13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334" y="2512292"/>
            <a:ext cx="5312015" cy="365543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3642"/>
            <a:ext cx="3358903" cy="1533899"/>
          </a:xfrm>
        </p:spPr>
      </p:pic>
    </p:spTree>
    <p:extLst>
      <p:ext uri="{BB962C8B-B14F-4D97-AF65-F5344CB8AC3E}">
        <p14:creationId xmlns:p14="http://schemas.microsoft.com/office/powerpoint/2010/main" val="27623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Main </a:t>
            </a:r>
            <a:r>
              <a:rPr lang="fr-FR" dirty="0" err="1" smtClean="0"/>
              <a:t>Approaches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5</a:t>
            </a:fld>
            <a:endParaRPr lang="fr-FR"/>
          </a:p>
        </p:txBody>
      </p:sp>
      <p:grpSp>
        <p:nvGrpSpPr>
          <p:cNvPr id="62" name="Group 61"/>
          <p:cNvGrpSpPr/>
          <p:nvPr/>
        </p:nvGrpSpPr>
        <p:grpSpPr>
          <a:xfrm>
            <a:off x="644298" y="3188586"/>
            <a:ext cx="1293286" cy="1069370"/>
            <a:chOff x="5728291" y="4100258"/>
            <a:chExt cx="1293286" cy="106937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291" y="4100258"/>
              <a:ext cx="1293286" cy="763372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10278" y="4861851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FTA</a:t>
              </a:r>
              <a:endParaRPr lang="fr-FR" sz="1400" i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70730" y="2135198"/>
            <a:ext cx="3051637" cy="3298270"/>
            <a:chOff x="628650" y="2466025"/>
            <a:chExt cx="3051637" cy="329827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2466025"/>
              <a:ext cx="3051637" cy="299049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816875" y="5456518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Scale</a:t>
              </a:r>
              <a:endParaRPr lang="fr-FR" sz="1400" i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440428" y="2059458"/>
            <a:ext cx="2718126" cy="1791018"/>
            <a:chOff x="5215152" y="2143444"/>
            <a:chExt cx="2718126" cy="179101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152" y="2143444"/>
              <a:ext cx="2718126" cy="148413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305551" y="3626685"/>
              <a:ext cx="5373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PFS</a:t>
              </a:r>
              <a:endParaRPr lang="fr-FR" sz="1400" i="1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8435" y="1700116"/>
            <a:ext cx="1189527" cy="1339812"/>
            <a:chOff x="4259199" y="3848579"/>
            <a:chExt cx="1189527" cy="133981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199" y="3848579"/>
              <a:ext cx="1189527" cy="1032035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4564240" y="4880614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PFS’</a:t>
              </a:r>
              <a:endParaRPr lang="fr-FR" sz="1400" i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25346" y="3998988"/>
            <a:ext cx="1376665" cy="1428749"/>
            <a:chOff x="-2000102" y="3652585"/>
            <a:chExt cx="1376665" cy="1428749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102" y="3652585"/>
              <a:ext cx="1376665" cy="1120972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-1713618" y="4773557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GTREE</a:t>
              </a:r>
              <a:endParaRPr lang="fr-FR" sz="1400" i="1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28435" y="4406615"/>
            <a:ext cx="1151277" cy="1021122"/>
            <a:chOff x="9770836" y="4214100"/>
            <a:chExt cx="1151277" cy="102112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465" y="4214100"/>
              <a:ext cx="730021" cy="71334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9770836" y="4927445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RWordle</a:t>
              </a:r>
              <a:r>
                <a:rPr lang="fr-FR" sz="1400" i="1" dirty="0" smtClean="0"/>
                <a:t>-L</a:t>
              </a:r>
              <a:endParaRPr lang="fr-FR" sz="1400" i="1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847179" y="4219245"/>
            <a:ext cx="1213614" cy="1203665"/>
            <a:chOff x="5728291" y="692565"/>
            <a:chExt cx="1213614" cy="120366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291" y="692565"/>
              <a:ext cx="1213614" cy="8967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945407" y="1588453"/>
              <a:ext cx="779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PRISM</a:t>
              </a:r>
              <a:endParaRPr lang="fr-FR" sz="1400" i="1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697175" y="4013983"/>
            <a:ext cx="678391" cy="1419485"/>
            <a:chOff x="4371826" y="2063692"/>
            <a:chExt cx="678391" cy="1419485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037" y="2063692"/>
              <a:ext cx="629967" cy="1111708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371826" y="3175400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VPSC</a:t>
              </a:r>
              <a:endParaRPr lang="fr-FR" sz="1400" i="1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658242" y="615760"/>
            <a:ext cx="699230" cy="819212"/>
            <a:chOff x="9409631" y="809617"/>
            <a:chExt cx="699230" cy="819212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172" y="809617"/>
              <a:ext cx="552148" cy="511385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9409631" y="1321052"/>
              <a:ext cx="699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Initial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How To Choose?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Which properties do we want to preserve while removing overlapping?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1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Classes of </a:t>
            </a:r>
            <a:r>
              <a:rPr lang="fr-FR" dirty="0" err="1" smtClean="0"/>
              <a:t>Criteria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21 </a:t>
            </a:r>
            <a:r>
              <a:rPr lang="fr-FR" dirty="0" err="1" smtClean="0"/>
              <a:t>criteria</a:t>
            </a:r>
            <a:endParaRPr lang="fr-FR" dirty="0" smtClean="0"/>
          </a:p>
          <a:p>
            <a:r>
              <a:rPr lang="fr-FR" dirty="0" smtClean="0"/>
              <a:t>Orthogonal </a:t>
            </a:r>
            <a:r>
              <a:rPr lang="fr-FR" dirty="0" err="1" smtClean="0"/>
              <a:t>Ordering</a:t>
            </a:r>
            <a:r>
              <a:rPr lang="fr-FR" dirty="0" smtClean="0"/>
              <a:t> (4)</a:t>
            </a:r>
          </a:p>
          <a:p>
            <a:r>
              <a:rPr lang="fr-FR" dirty="0" smtClean="0"/>
              <a:t>Spread Minimisation (4)</a:t>
            </a:r>
          </a:p>
          <a:p>
            <a:r>
              <a:rPr lang="fr-FR" dirty="0" smtClean="0"/>
              <a:t>Global Shape </a:t>
            </a:r>
            <a:r>
              <a:rPr lang="fr-FR" dirty="0" err="1" smtClean="0"/>
              <a:t>Preservation</a:t>
            </a:r>
            <a:r>
              <a:rPr lang="fr-FR" dirty="0" smtClean="0"/>
              <a:t> (3)</a:t>
            </a:r>
          </a:p>
          <a:p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Movement</a:t>
            </a:r>
            <a:r>
              <a:rPr lang="fr-FR" dirty="0" smtClean="0"/>
              <a:t> Minimisation (8)</a:t>
            </a:r>
          </a:p>
          <a:p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Preservation</a:t>
            </a:r>
            <a:r>
              <a:rPr lang="fr-FR" dirty="0" smtClean="0"/>
              <a:t> (2)</a:t>
            </a:r>
          </a:p>
          <a:p>
            <a:pPr lvl="1"/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5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Preserving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ordering</a:t>
            </a:r>
            <a:r>
              <a:rPr lang="fr-FR" dirty="0" smtClean="0"/>
              <a:t> on </a:t>
            </a:r>
            <a:r>
              <a:rPr lang="fr-FR" i="1" dirty="0" smtClean="0"/>
              <a:t>x</a:t>
            </a:r>
            <a:r>
              <a:rPr lang="fr-FR" dirty="0" smtClean="0"/>
              <a:t> and </a:t>
            </a:r>
            <a:r>
              <a:rPr lang="fr-FR" i="1" dirty="0" smtClean="0"/>
              <a:t>y-axis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Orthogonal </a:t>
            </a:r>
            <a:r>
              <a:rPr lang="fr-FR" dirty="0" err="1" smtClean="0"/>
              <a:t>Ordering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8</a:t>
            </a:fld>
            <a:endParaRPr lang="fr-FR"/>
          </a:p>
        </p:txBody>
      </p:sp>
      <p:grpSp>
        <p:nvGrpSpPr>
          <p:cNvPr id="27" name="Group 26"/>
          <p:cNvGrpSpPr/>
          <p:nvPr/>
        </p:nvGrpSpPr>
        <p:grpSpPr>
          <a:xfrm>
            <a:off x="5789177" y="4001294"/>
            <a:ext cx="2488353" cy="1727191"/>
            <a:chOff x="5789177" y="4001294"/>
            <a:chExt cx="2488353" cy="17271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173" y="4139830"/>
              <a:ext cx="1819357" cy="14355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89177" y="4139830"/>
              <a:ext cx="6687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dirty="0" smtClean="0">
                  <a:solidFill>
                    <a:schemeClr val="accent6"/>
                  </a:solidFill>
                  <a:sym typeface="Wingdings" panose="05000000000000000000" pitchFamily="2" charset="2"/>
                </a:rPr>
                <a:t></a:t>
              </a:r>
              <a:endParaRPr lang="fr-FR" sz="48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7731760" y="4628471"/>
              <a:ext cx="63500" cy="48200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29726" y="4001294"/>
              <a:ext cx="0" cy="2329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498027" y="4555328"/>
              <a:ext cx="7795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035822" y="4803451"/>
              <a:ext cx="0" cy="9250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252971" y="4555328"/>
              <a:ext cx="2972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39263" y="2672982"/>
            <a:ext cx="2670153" cy="1241850"/>
            <a:chOff x="1039263" y="2672982"/>
            <a:chExt cx="2670153" cy="1241850"/>
          </a:xfrm>
        </p:grpSpPr>
        <p:sp>
          <p:nvSpPr>
            <p:cNvPr id="13" name="TextBox 12"/>
            <p:cNvSpPr txBox="1"/>
            <p:nvPr/>
          </p:nvSpPr>
          <p:spPr>
            <a:xfrm>
              <a:off x="2496348" y="2672982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Initial</a:t>
              </a:r>
              <a:endParaRPr lang="fr-FR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215" y="3000375"/>
              <a:ext cx="1905000" cy="857250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039263" y="3392424"/>
              <a:ext cx="4694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39919" y="3392424"/>
              <a:ext cx="4694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998494" y="3666454"/>
              <a:ext cx="0" cy="2483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000526" y="2883211"/>
              <a:ext cx="0" cy="192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39263" y="4142754"/>
            <a:ext cx="2670153" cy="1585731"/>
            <a:chOff x="1039263" y="4142754"/>
            <a:chExt cx="2670153" cy="1585731"/>
          </a:xfrm>
        </p:grpSpPr>
        <p:sp>
          <p:nvSpPr>
            <p:cNvPr id="16" name="Rectangle 15"/>
            <p:cNvSpPr/>
            <p:nvPr/>
          </p:nvSpPr>
          <p:spPr>
            <a:xfrm>
              <a:off x="1427389" y="4142754"/>
              <a:ext cx="57579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sz="48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</a:t>
              </a:r>
              <a:endParaRPr lang="fr-FR" sz="4800" dirty="0">
                <a:solidFill>
                  <a:srgbClr val="FF00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215" y="4718107"/>
              <a:ext cx="2190750" cy="857250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2750820" y="5120640"/>
              <a:ext cx="240030" cy="17526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85850" y="5208271"/>
              <a:ext cx="4229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472690" y="5208271"/>
              <a:ext cx="742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000526" y="4718107"/>
              <a:ext cx="0" cy="192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98494" y="5480107"/>
              <a:ext cx="0" cy="2483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039263" y="5208271"/>
              <a:ext cx="4694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528060" y="5208271"/>
              <a:ext cx="1813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05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Spread Minimisation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5452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Favor</a:t>
            </a:r>
            <a:r>
              <a:rPr lang="fr-FR" dirty="0" smtClean="0"/>
              <a:t> compact </a:t>
            </a:r>
            <a:r>
              <a:rPr lang="fr-FR" dirty="0" err="1" smtClean="0"/>
              <a:t>embeddings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125B2D-144C-45DF-AD99-023613E1CD31}" type="slidenum">
              <a:rPr lang="fr-FR" smtClean="0"/>
              <a:t>9</a:t>
            </a:fld>
            <a:endParaRPr lang="fr-FR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7" y="3579347"/>
            <a:ext cx="2487136" cy="2025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315782"/>
            <a:ext cx="1318884" cy="128875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073234" y="2446012"/>
            <a:ext cx="997532" cy="1231755"/>
            <a:chOff x="9483172" y="809617"/>
            <a:chExt cx="552148" cy="68179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172" y="809617"/>
              <a:ext cx="552148" cy="51138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570166" y="1321052"/>
              <a:ext cx="378161" cy="170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Initial</a:t>
              </a:r>
              <a:endParaRPr lang="fr-FR" sz="1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207364" y="4070373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8650" y="3369990"/>
            <a:ext cx="575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8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fr-F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Open Sans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6841</TotalTime>
  <Words>1013</Words>
  <Application>Microsoft Office PowerPoint</Application>
  <PresentationFormat>On-screen Show (4:3)</PresentationFormat>
  <Paragraphs>237</Paragraphs>
  <Slides>32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Montserrat</vt:lpstr>
      <vt:lpstr>Open Sans</vt:lpstr>
      <vt:lpstr>Wingdings</vt:lpstr>
      <vt:lpstr>Office Theme</vt:lpstr>
      <vt:lpstr>Worksheet</vt:lpstr>
      <vt:lpstr>Graph Overlap Removal a Comparative Study</vt:lpstr>
      <vt:lpstr>Introduction</vt:lpstr>
      <vt:lpstr>Introduction</vt:lpstr>
      <vt:lpstr>Introduction</vt:lpstr>
      <vt:lpstr>Main Approaches</vt:lpstr>
      <vt:lpstr>How To Choose?</vt:lpstr>
      <vt:lpstr>Classes of Criteria</vt:lpstr>
      <vt:lpstr>Orthogonal Ordering</vt:lpstr>
      <vt:lpstr>Spread Minimisation</vt:lpstr>
      <vt:lpstr>Global Shape Preservation</vt:lpstr>
      <vt:lpstr>Node Movement Minimisation</vt:lpstr>
      <vt:lpstr>Edge Length Preservation</vt:lpstr>
      <vt:lpstr>Chosen Criteria</vt:lpstr>
      <vt:lpstr>Results</vt:lpstr>
      <vt:lpstr>Results</vt:lpstr>
      <vt:lpstr>Results – Synthetic Graphs</vt:lpstr>
      <vt:lpstr>Results – Synthetic Graphs</vt:lpstr>
      <vt:lpstr>Results – Synthetic Graphs</vt:lpstr>
      <vt:lpstr>Results – Synthetic Graphs</vt:lpstr>
      <vt:lpstr>Results – Running Time</vt:lpstr>
      <vt:lpstr>Results – Running Time</vt:lpstr>
      <vt:lpstr>Questions?</vt:lpstr>
      <vt:lpstr>Results – Synthetic Graphs</vt:lpstr>
      <vt:lpstr>Results – Synthetic Graphs Time</vt:lpstr>
      <vt:lpstr>Results - Real Graphs</vt:lpstr>
      <vt:lpstr>Orthogonal Ordering</vt:lpstr>
      <vt:lpstr>Spread Minimisation</vt:lpstr>
      <vt:lpstr>Global Shape Preservation</vt:lpstr>
      <vt:lpstr>Node Movement Minimisation</vt:lpstr>
      <vt:lpstr>Edge Length Preservation</vt:lpstr>
      <vt:lpstr>Edge Length Preservation</vt:lpstr>
      <vt:lpstr>Coefficient of Determination</vt:lpstr>
    </vt:vector>
  </TitlesOfParts>
  <Company>LIRMM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Overlap Removal a Comparative Study</dc:title>
  <dc:creator>Fati Chen</dc:creator>
  <cp:lastModifiedBy>Fati Chen</cp:lastModifiedBy>
  <cp:revision>116</cp:revision>
  <dcterms:created xsi:type="dcterms:W3CDTF">2019-09-05T13:18:37Z</dcterms:created>
  <dcterms:modified xsi:type="dcterms:W3CDTF">2019-09-18T14:55:52Z</dcterms:modified>
</cp:coreProperties>
</file>