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60"/>
  </p:notesMasterIdLst>
  <p:sldIdLst>
    <p:sldId id="256" r:id="rId2"/>
    <p:sldId id="371" r:id="rId3"/>
    <p:sldId id="327" r:id="rId4"/>
    <p:sldId id="328" r:id="rId5"/>
    <p:sldId id="330" r:id="rId6"/>
    <p:sldId id="362" r:id="rId7"/>
    <p:sldId id="294" r:id="rId8"/>
    <p:sldId id="257" r:id="rId9"/>
    <p:sldId id="297" r:id="rId10"/>
    <p:sldId id="296" r:id="rId11"/>
    <p:sldId id="295" r:id="rId12"/>
    <p:sldId id="299" r:id="rId13"/>
    <p:sldId id="298" r:id="rId14"/>
    <p:sldId id="263" r:id="rId15"/>
    <p:sldId id="321" r:id="rId16"/>
    <p:sldId id="322" r:id="rId17"/>
    <p:sldId id="323" r:id="rId18"/>
    <p:sldId id="324" r:id="rId19"/>
    <p:sldId id="325" r:id="rId20"/>
    <p:sldId id="356" r:id="rId21"/>
    <p:sldId id="361" r:id="rId22"/>
    <p:sldId id="359" r:id="rId23"/>
    <p:sldId id="363" r:id="rId24"/>
    <p:sldId id="364" r:id="rId25"/>
    <p:sldId id="365" r:id="rId26"/>
    <p:sldId id="373" r:id="rId27"/>
    <p:sldId id="366" r:id="rId28"/>
    <p:sldId id="368" r:id="rId29"/>
    <p:sldId id="374" r:id="rId30"/>
    <p:sldId id="360" r:id="rId31"/>
    <p:sldId id="329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7" r:id="rId58"/>
    <p:sldId id="372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33"/>
    <a:srgbClr val="0000FF"/>
    <a:srgbClr val="FF0000"/>
    <a:srgbClr val="00FF00"/>
    <a:srgbClr val="FFFF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87263" autoAdjust="0"/>
  </p:normalViewPr>
  <p:slideViewPr>
    <p:cSldViewPr>
      <p:cViewPr>
        <p:scale>
          <a:sx n="100" d="100"/>
          <a:sy n="100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7D23DE-EA11-4677-8315-622FDF08CF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6B281-EB23-4935-ABC5-EC18C6C86182}" type="slidenum">
              <a:rPr lang="en-US"/>
              <a:pPr/>
              <a:t>1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1E38F-C5BD-4D41-BBC7-1F1533EA313E}" type="slidenum">
              <a:rPr lang="en-US"/>
              <a:pPr/>
              <a:t>15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>
                <a:sym typeface="Symbol" pitchFamily="18" charset="2"/>
              </a:rPr>
              <a:t>We indicated that the submodular setting captures the set cover problem (and min-sum variant) so maybe a greedy algorithm would do the trick (when there is one function then it works… the main problem is when there are many functions).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04B5B9-8AA6-4DE7-B18A-218316751CD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801C3-F579-47BA-B9A9-3598A7F664FF}" type="slidenum">
              <a:rPr lang="en-US"/>
              <a:pPr/>
              <a:t>17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>
                <a:sym typeface="Symbol" pitchFamily="18" charset="2"/>
              </a:rPr>
              <a:t>We would like to take into account the residual cover of functions… we would like to give more influence to values corresponding to functions whose cover draw near their thresholds</a:t>
            </a:r>
          </a:p>
          <a:p>
            <a:pPr>
              <a:buFontTx/>
              <a:buChar char="-"/>
            </a:pPr>
            <a:r>
              <a:rPr lang="en-US">
                <a:sym typeface="Symbol" pitchFamily="18" charset="2"/>
              </a:rPr>
              <a:t>One should think about the w_i’s has weights (at the beginning all of them is just 1)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2B7F3-D3B2-4EF2-AB8A-C9FCE9E0B700}" type="slidenum">
              <a:rPr lang="en-US"/>
              <a:pPr/>
              <a:t>18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Symbol" pitchFamily="18" charset="2"/>
              </a:rPr>
              <a:t>Going back to the bad example for greedy…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2779E-8D06-4490-B503-35EE7D9375BB}" type="slidenum">
              <a:rPr lang="en-US"/>
              <a:pPr/>
              <a:t>19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22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23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24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25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26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threshold of 1 is arbitrary (one can normalize)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9F56D-1AF7-434B-A38C-5E3BAFAA5D1E}" type="slidenum">
              <a:rPr lang="en-US"/>
              <a:pPr/>
              <a:t>27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801C3-F579-47BA-B9A9-3598A7F664FF}" type="slidenum">
              <a:rPr lang="en-US"/>
              <a:pPr/>
              <a:t>28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67160-CE24-4CB3-9251-E56B737A9ADD}" type="slidenum">
              <a:rPr lang="en-US"/>
              <a:pPr/>
              <a:t>31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What happens if f is not monotone? 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8CE8B-2390-41D9-9B97-65F7E566F20C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/>
              <a:t>What happens if f is not monotone? 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A49D-1BA0-48DE-88F2-BFA73739D11F}" type="slidenum">
              <a:rPr lang="en-US"/>
              <a:pPr/>
              <a:t>45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FNW = Fisher, Nemhauser, Wolsey ‘78</a:t>
            </a:r>
          </a:p>
          <a:p>
            <a:pPr algn="l" rtl="0"/>
            <a:r>
              <a:rPr lang="en-US"/>
              <a:t>CCPV = Calinescu, Chekuri, Pal, Vondrak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NW = Nemhauser, Wolsey ’78</a:t>
            </a:r>
          </a:p>
          <a:p>
            <a:pPr algn="l" rtl="0"/>
            <a:r>
              <a:rPr lang="en-US"/>
              <a:t>Feige = Uri Feige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9D544-5382-43B9-8877-3E4A040892AA}" type="slidenum">
              <a:rPr lang="en-US"/>
              <a:pPr/>
              <a:t>54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CGHS = D. Coppersmith, D. Gamarnik, M. T. Hajiaghayi, and G. B. Sorkin. Random max sat, random max cut, and their phase transitions. </a:t>
            </a:r>
            <a:r>
              <a:rPr lang="en-US" i="1"/>
              <a:t>Random Struct. Algorithms</a:t>
            </a:r>
            <a:r>
              <a:rPr lang="en-US"/>
              <a:t>, 24(4):502–545, 2004.</a:t>
            </a:r>
          </a:p>
          <a:p>
            <a:pPr algn="l" rtl="0"/>
            <a:r>
              <a:rPr lang="en-US"/>
              <a:t>PS = Poloczek Schnitger, SODA’11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48CDE-0F2D-46E4-B918-16D07AE668DF}" type="slidenum">
              <a:rPr lang="en-US"/>
              <a:pPr/>
              <a:t>56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MSV = Mirrokni, Schapira, Vondrak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ADD11-AF1A-440C-99EF-7E69295F2387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1A363-14F3-4DA3-8FDF-BB5DDEE781EC}" type="slidenum">
              <a:rPr lang="en-US"/>
              <a:pPr/>
              <a:t>9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some cases there is info overlap so additive functions are not what we really need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B08C2-182C-4CFD-9BFE-D4FC6A9E1622}" type="slidenum">
              <a:rPr lang="en-US"/>
              <a:pPr/>
              <a:t>10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When adding an item to a smaller set than its marginal contribution is greater</a:t>
            </a:r>
          </a:p>
          <a:p>
            <a:pPr>
              <a:buFontTx/>
              <a:buChar char="-"/>
            </a:pPr>
            <a:r>
              <a:rPr lang="en-US"/>
              <a:t>Additive is subclass of submodualr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8BA567-8892-4F96-BD82-6D07919C298A}" type="slidenum">
              <a:rPr lang="en-US"/>
              <a:pPr/>
              <a:t>11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This case reduces to the question of how to permute columns in a matrix so that the cover time of the rows (prefix sum of value in that row up to that index) is minimal</a:t>
            </a:r>
          </a:p>
          <a:p>
            <a:pPr>
              <a:buFontTx/>
              <a:buChar char="-"/>
            </a:pPr>
            <a:r>
              <a:rPr lang="en-US"/>
              <a:t>Note that the submodular case doesn’t have such neat combinatorial representation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E0BCF-E841-4B30-AAB2-F509226D5EE7}" type="slidenum">
              <a:rPr lang="en-US"/>
              <a:pPr/>
              <a:t>12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6EA1C-6811-4A6A-BCBB-09B8D278E9D7}" type="slidenum">
              <a:rPr lang="en-US"/>
              <a:pPr/>
              <a:t>13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2E455-10F6-484D-9E40-EA1929C315B3}" type="slidenum">
              <a:rPr lang="en-US"/>
              <a:pPr/>
              <a:t>14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>
                <a:latin typeface="Arial Rounded MT Bold" pitchFamily="34" charset="0"/>
                <a:sym typeface="Symbol" pitchFamily="18" charset="2"/>
              </a:rPr>
              <a:t>The adaptive residual updates scheme has similarities with multiplicative weights method</a:t>
            </a:r>
          </a:p>
          <a:p>
            <a:pPr>
              <a:buFontTx/>
              <a:buChar char="-"/>
            </a:pPr>
            <a:r>
              <a:rPr lang="en-US">
                <a:sym typeface="Symbol" pitchFamily="18" charset="2"/>
              </a:rPr>
              <a:t>The restricted setting in which there is a single submodular function to cover already incorporates the set cover problem as a special instance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B9390-C062-4FC8-B1B8-D3AADFB17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65BBE-4D3D-4217-A60C-0D2AFA366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F7B6-CE55-4BB8-919A-8FCC4F7CC5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61E241-64AA-422C-A847-418B0D4BC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A8A72-E3B4-4349-BFE0-82558090F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69E7-1D10-4E53-AA3E-C2F152B10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DED7B-4027-4613-A3F7-E2F9EFF9B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78EA7-C5E0-4B08-A753-29BFE712B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19AD0-EDC5-4592-8601-136915F0AB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D8238-9FF2-4F4B-A0C5-11E574459F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0F620-79C9-4F3E-9EC7-A6EBFDA25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5E76-7DD7-4152-B4BF-21AA543E9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F5BC0-2417-49B1-BABE-C462EC9C2A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1.xml"/><Relationship Id="rId9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1.wmf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wmf"/><Relationship Id="rId4" Type="http://schemas.openxmlformats.org/officeDocument/2006/relationships/tags" Target="../tags/tag4.xml"/><Relationship Id="rId9" Type="http://schemas.openxmlformats.org/officeDocument/2006/relationships/image" Target="../media/image3.wmf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41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39.png"/><Relationship Id="rId5" Type="http://schemas.openxmlformats.org/officeDocument/2006/relationships/tags" Target="../tags/tag25.xml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0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39.png"/><Relationship Id="rId2" Type="http://schemas.openxmlformats.org/officeDocument/2006/relationships/tags" Target="../tags/tag28.xml"/><Relationship Id="rId16" Type="http://schemas.openxmlformats.org/officeDocument/2006/relationships/image" Target="../media/image4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38.png"/><Relationship Id="rId5" Type="http://schemas.openxmlformats.org/officeDocument/2006/relationships/tags" Target="../tags/tag31.xml"/><Relationship Id="rId15" Type="http://schemas.openxmlformats.org/officeDocument/2006/relationships/image" Target="../media/image43.png"/><Relationship Id="rId10" Type="http://schemas.openxmlformats.org/officeDocument/2006/relationships/image" Target="../media/image37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23.xml"/><Relationship Id="rId1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6.xml"/><Relationship Id="rId7" Type="http://schemas.openxmlformats.org/officeDocument/2006/relationships/image" Target="../media/image4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tags" Target="../tags/tag38.xml"/><Relationship Id="rId10" Type="http://schemas.openxmlformats.org/officeDocument/2006/relationships/image" Target="../media/image47.png"/><Relationship Id="rId4" Type="http://schemas.openxmlformats.org/officeDocument/2006/relationships/tags" Target="../tags/tag37.xml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41.xml"/><Relationship Id="rId7" Type="http://schemas.openxmlformats.org/officeDocument/2006/relationships/image" Target="../media/image50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5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tags" Target="../tags/tag51.xml"/><Relationship Id="rId7" Type="http://schemas.openxmlformats.org/officeDocument/2006/relationships/image" Target="../media/image5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png"/><Relationship Id="rId5" Type="http://schemas.openxmlformats.org/officeDocument/2006/relationships/tags" Target="../tags/tag53.xml"/><Relationship Id="rId10" Type="http://schemas.openxmlformats.org/officeDocument/2006/relationships/image" Target="../media/image62.png"/><Relationship Id="rId4" Type="http://schemas.openxmlformats.org/officeDocument/2006/relationships/tags" Target="../tags/tag52.xml"/><Relationship Id="rId9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6.xml"/><Relationship Id="rId7" Type="http://schemas.openxmlformats.org/officeDocument/2006/relationships/image" Target="../media/image6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60.xml"/><Relationship Id="rId7" Type="http://schemas.openxmlformats.org/officeDocument/2006/relationships/image" Target="../media/image6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notesSlide" Target="../notesSlides/notesSlide26.xml"/><Relationship Id="rId7" Type="http://schemas.openxmlformats.org/officeDocument/2006/relationships/hyperlink" Target="http://www.google.co.il/imgres?imgurl=http://pixhost.info/avaxhome/2007-05-24/intro_data.jpg&amp;imgrefurl=http://www.ebooksx.com/Introduction-To-Algorithms-Cormen-in-title.html&amp;usg=___Q4_iHS7sbz2MYXJ7AvpzS1TCBM=&amp;h=300&amp;w=253&amp;sz=14&amp;hl=iw&amp;start=0&amp;zoom=1&amp;tbnid=cw4Q6CWaCHNPDM:&amp;tbnh=164&amp;tbnw=146&amp;ei=UjagTd3yJ4mMswaAx_XuBQ&amp;prev=/images?q=cormen+algorithms&amp;um=1&amp;hl=iw&amp;client=firefox-a&amp;sa=N&amp;rls=org.mozilla:en-US:official&amp;biw=1267&amp;bih=816&amp;tbm=isch&amp;um=1&amp;itbs=1&amp;iact=hc&amp;vpx=267&amp;vpy=243&amp;dur=1887&amp;hovh=240&amp;hovw=202&amp;tx=170&amp;ty=185&amp;oei=UjagTd3yJ4mMswaAx_XuBQ&amp;page=1&amp;ndsp=28&amp;ved=1t:429,r:11,s: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8077200" cy="14351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Fast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Algorithms 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for </a:t>
            </a:r>
            <a:r>
              <a:rPr lang="en-US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Submodular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 Optimization</a:t>
            </a:r>
            <a:endParaRPr lang="en-US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124200"/>
            <a:ext cx="7391400" cy="1219200"/>
          </a:xfrm>
        </p:spPr>
        <p:txBody>
          <a:bodyPr/>
          <a:lstStyle/>
          <a:p>
            <a:r>
              <a:rPr lang="en-US" sz="3000">
                <a:solidFill>
                  <a:srgbClr val="0000FF"/>
                </a:solidFill>
                <a:latin typeface="Arial Black" pitchFamily="34" charset="0"/>
              </a:rPr>
              <a:t>Yossi Azar                                                        </a:t>
            </a:r>
            <a:r>
              <a:rPr lang="en-US" sz="2600">
                <a:solidFill>
                  <a:srgbClr val="006633"/>
                </a:solidFill>
                <a:latin typeface="Arial Black" pitchFamily="34" charset="0"/>
              </a:rPr>
              <a:t>Tel Aviv University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96900" y="490855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400" dirty="0">
                <a:latin typeface="Arial Black" pitchFamily="34" charset="0"/>
              </a:rPr>
              <a:t>Joint work with                                                                                           </a:t>
            </a:r>
            <a:r>
              <a:rPr lang="en-US" sz="2400" dirty="0" err="1">
                <a:solidFill>
                  <a:srgbClr val="0000FF"/>
                </a:solidFill>
                <a:latin typeface="Arial Black" pitchFamily="34" charset="0"/>
              </a:rPr>
              <a:t>Iftah</a:t>
            </a:r>
            <a:r>
              <a:rPr lang="en-US" sz="24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</a:rPr>
              <a:t>Gamzu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and Ran Roth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The functions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>
                <a:latin typeface="Arial Rounded MT Bold" pitchFamily="34" charset="0"/>
              </a:rPr>
              <a:t>Monotone set function f:</a:t>
            </a:r>
            <a:r>
              <a:rPr lang="en-US" sz="14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2</a:t>
            </a:r>
            <a:r>
              <a:rPr lang="en-US" sz="2800" baseline="30000">
                <a:latin typeface="Arial Rounded MT Bold" pitchFamily="34" charset="0"/>
              </a:rPr>
              <a:t>[m]</a:t>
            </a:r>
            <a:r>
              <a:rPr lang="en-US" sz="1600" baseline="30000">
                <a:latin typeface="Arial Rounded MT Bold" pitchFamily="34" charset="0"/>
              </a:rPr>
              <a:t> </a:t>
            </a:r>
            <a:r>
              <a:rPr lang="en-US" sz="2800">
                <a:latin typeface="Arial Black" pitchFamily="34" charset="0"/>
              </a:rPr>
              <a:t>→</a:t>
            </a:r>
            <a:r>
              <a:rPr lang="en-US" sz="1600">
                <a:latin typeface="Arial Black" pitchFamily="34" charset="0"/>
              </a:rPr>
              <a:t> </a:t>
            </a:r>
            <a:r>
              <a:rPr lang="en-US" sz="280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2800" baseline="-25000">
                <a:latin typeface="Arial Rounded MT Bold" pitchFamily="34" charset="0"/>
              </a:rPr>
              <a:t>+</a:t>
            </a:r>
            <a:r>
              <a:rPr lang="en-US" sz="2800">
                <a:latin typeface="Arial Rounded MT Bold" pitchFamily="34" charset="0"/>
              </a:rPr>
              <a:t> and…</a:t>
            </a:r>
            <a:endParaRPr lang="en-US" sz="2800" baseline="-25000">
              <a:latin typeface="Arial Rounded MT Bold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000">
              <a:latin typeface="Arial Rounded MT Bold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>
                <a:solidFill>
                  <a:srgbClr val="006633"/>
                </a:solidFill>
                <a:latin typeface="Arial Rounded MT Bold" pitchFamily="34" charset="0"/>
              </a:rPr>
              <a:t>Additive </a:t>
            </a:r>
            <a:r>
              <a:rPr lang="en-US" sz="2800">
                <a:latin typeface="Arial Rounded MT Bold" pitchFamily="34" charset="0"/>
              </a:rPr>
              <a:t>setting: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item j has associated value v</a:t>
            </a:r>
            <a:r>
              <a:rPr lang="en-US" sz="2400" baseline="-25000">
                <a:latin typeface="Arial Rounded MT Bold" pitchFamily="34" charset="0"/>
              </a:rPr>
              <a:t>j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>
              <a:solidFill>
                <a:srgbClr val="006633"/>
              </a:solidFill>
              <a:latin typeface="Arial Rounded MT Bold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>
              <a:solidFill>
                <a:srgbClr val="006633"/>
              </a:solidFill>
              <a:latin typeface="Arial Rounded MT Bold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>
                <a:solidFill>
                  <a:srgbClr val="006633"/>
                </a:solidFill>
                <a:latin typeface="Arial Rounded MT Bold" pitchFamily="34" charset="0"/>
              </a:rPr>
              <a:t>Submodular </a:t>
            </a:r>
            <a:r>
              <a:rPr lang="en-US" sz="2800">
                <a:latin typeface="Arial Rounded MT Bold" pitchFamily="34" charset="0"/>
              </a:rPr>
              <a:t>setting: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</a:rPr>
              <a:t>decreasing marginal values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sz="4400" baseline="-25000">
              <a:latin typeface="Arial Rounded MT Bold" pitchFamily="34" charset="0"/>
            </a:endParaRP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en-US" baseline="-25000">
              <a:latin typeface="Arial Rounded MT Bold" pitchFamily="34" charset="0"/>
            </a:endParaRPr>
          </a:p>
          <a:p>
            <a:pPr marL="990600" lvl="1" indent="-53340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 access using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</a:rPr>
              <a:t>value oracle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1565275" y="4924425"/>
            <a:ext cx="5791200" cy="609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2400">
                <a:latin typeface="Arial Rounded MT Bold" pitchFamily="34" charset="0"/>
              </a:rPr>
              <a:t>S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 </a:t>
            </a:r>
            <a:r>
              <a:rPr lang="en-US" sz="2400">
                <a:latin typeface="Arial Rounded MT Bold" pitchFamily="34" charset="0"/>
              </a:rPr>
              <a:t>T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</a:t>
            </a:r>
            <a:r>
              <a:rPr lang="en-US">
                <a:sym typeface="Wingdings" pitchFamily="2" charset="2"/>
              </a:rPr>
              <a:t> </a:t>
            </a:r>
            <a:r>
              <a:rPr lang="en-US" sz="2400">
                <a:latin typeface="Arial Rounded MT Bold" pitchFamily="34" charset="0"/>
              </a:rPr>
              <a:t>f(S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U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{j}) – f(S) ≥ f(T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U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{j}) – f(T)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571625" y="3171825"/>
            <a:ext cx="1933575" cy="609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Arial Rounded MT Bold" pitchFamily="34" charset="0"/>
              </a:rPr>
              <a:t>f(S) =∑</a:t>
            </a:r>
            <a:r>
              <a:rPr lang="en-US" sz="2400" baseline="-25000" dirty="0" err="1">
                <a:latin typeface="Arial Rounded MT Bold" pitchFamily="34" charset="0"/>
              </a:rPr>
              <a:t>j</a:t>
            </a:r>
            <a:r>
              <a:rPr lang="en-US" sz="2400" baseline="-25000" dirty="0" err="1">
                <a:latin typeface="Arial Rounded MT Bold" pitchFamily="34" charset="0"/>
                <a:sym typeface="Symbol" pitchFamily="18" charset="2"/>
              </a:rPr>
              <a:t>S</a:t>
            </a:r>
            <a:r>
              <a:rPr lang="en-US" sz="1400" baseline="-25000" dirty="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 dirty="0" err="1">
                <a:latin typeface="Arial Rounded MT Bold" pitchFamily="34" charset="0"/>
                <a:sym typeface="Symbol" pitchFamily="18" charset="2"/>
              </a:rPr>
              <a:t>v</a:t>
            </a:r>
            <a:r>
              <a:rPr lang="en-US" sz="2400" baseline="-25000" dirty="0" err="1">
                <a:latin typeface="Arial Rounded MT Bold" pitchFamily="34" charset="0"/>
                <a:sym typeface="Symbol" pitchFamily="18" charset="2"/>
              </a:rPr>
              <a:t>j</a:t>
            </a:r>
            <a:endParaRPr lang="en-US" dirty="0">
              <a:latin typeface="Arial Rounded MT Bold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4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91" name="Picture 63" descr="matr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343400"/>
            <a:ext cx="25463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Additive case example</a:t>
            </a:r>
          </a:p>
        </p:txBody>
      </p:sp>
      <p:graphicFrame>
        <p:nvGraphicFramePr>
          <p:cNvPr id="278542" name="Object 14"/>
          <p:cNvGraphicFramePr>
            <a:graphicFrameLocks noChangeAspect="1"/>
          </p:cNvGraphicFramePr>
          <p:nvPr/>
        </p:nvGraphicFramePr>
        <p:xfrm>
          <a:off x="1263650" y="2209800"/>
          <a:ext cx="2546350" cy="1682750"/>
        </p:xfrm>
        <a:graphic>
          <a:graphicData uri="http://schemas.openxmlformats.org/presentationml/2006/ole">
            <p:oleObj spid="_x0000_s278542" name="Equation" r:id="rId5" imgW="1384200" imgH="914400" progId="">
              <p:embed/>
            </p:oleObj>
          </a:graphicData>
        </a:graphic>
      </p:graphicFrame>
      <p:sp>
        <p:nvSpPr>
          <p:cNvPr id="278543" name="Text Box 15"/>
          <p:cNvSpPr txBox="1">
            <a:spLocks noChangeArrowheads="1"/>
          </p:cNvSpPr>
          <p:nvPr/>
        </p:nvSpPr>
        <p:spPr bwMode="auto">
          <a:xfrm rot="2700000">
            <a:off x="467519" y="1464469"/>
            <a:ext cx="11715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item</a:t>
            </a:r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 rot="2700000">
            <a:off x="193675" y="1677988"/>
            <a:ext cx="11636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function</a:t>
            </a:r>
          </a:p>
        </p:txBody>
      </p:sp>
      <p:sp>
        <p:nvSpPr>
          <p:cNvPr id="278545" name="Line 17"/>
          <p:cNvSpPr>
            <a:spLocks noChangeShapeType="1"/>
          </p:cNvSpPr>
          <p:nvPr/>
        </p:nvSpPr>
        <p:spPr bwMode="auto">
          <a:xfrm flipH="1" flipV="1">
            <a:off x="457200" y="1341438"/>
            <a:ext cx="868363" cy="852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1477963" y="1828800"/>
            <a:ext cx="214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1        2        3        4</a:t>
            </a: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960438" y="2209800"/>
            <a:ext cx="457200" cy="155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1</a:t>
            </a:r>
          </a:p>
          <a:p>
            <a:pPr algn="l"/>
            <a:endParaRPr lang="en-US" sz="8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2</a:t>
            </a:r>
            <a:r>
              <a:rPr lang="en-US">
                <a:latin typeface="Arial Rounded MT Bold" pitchFamily="34" charset="0"/>
              </a:rPr>
              <a:t> </a:t>
            </a:r>
          </a:p>
          <a:p>
            <a:pPr algn="l"/>
            <a:r>
              <a:rPr lang="en-US" sz="800">
                <a:latin typeface="Arial Rounded MT Bold" pitchFamily="34" charset="0"/>
              </a:rPr>
              <a:t>       </a:t>
            </a:r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3</a:t>
            </a:r>
          </a:p>
          <a:p>
            <a:pPr algn="l"/>
            <a:r>
              <a:rPr lang="en-US" sz="800">
                <a:latin typeface="Arial Rounded MT Bold" pitchFamily="34" charset="0"/>
              </a:rPr>
              <a:t>        </a:t>
            </a:r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4</a:t>
            </a:r>
          </a:p>
        </p:txBody>
      </p:sp>
      <p:grpSp>
        <p:nvGrpSpPr>
          <p:cNvPr id="278556" name="Group 28"/>
          <p:cNvGrpSpPr>
            <a:grpSpLocks/>
          </p:cNvGrpSpPr>
          <p:nvPr/>
        </p:nvGrpSpPr>
        <p:grpSpPr bwMode="auto">
          <a:xfrm>
            <a:off x="1371600" y="2362200"/>
            <a:ext cx="5287963" cy="850900"/>
            <a:chOff x="2160" y="1748"/>
            <a:chExt cx="3350" cy="536"/>
          </a:xfrm>
        </p:grpSpPr>
        <p:sp>
          <p:nvSpPr>
            <p:cNvPr id="278548" name="Rectangle 20"/>
            <p:cNvSpPr>
              <a:spLocks noChangeArrowheads="1"/>
            </p:cNvSpPr>
            <p:nvPr/>
          </p:nvSpPr>
          <p:spPr bwMode="auto">
            <a:xfrm>
              <a:off x="2160" y="1920"/>
              <a:ext cx="1488" cy="240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9" name="Line 21"/>
            <p:cNvSpPr>
              <a:spLocks noChangeShapeType="1"/>
            </p:cNvSpPr>
            <p:nvPr/>
          </p:nvSpPr>
          <p:spPr bwMode="auto">
            <a:xfrm>
              <a:off x="3666" y="20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4" name="Text Box 26"/>
            <p:cNvSpPr txBox="1">
              <a:spLocks noChangeArrowheads="1"/>
            </p:cNvSpPr>
            <p:nvPr/>
          </p:nvSpPr>
          <p:spPr bwMode="auto">
            <a:xfrm>
              <a:off x="3925" y="1748"/>
              <a:ext cx="1585" cy="53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The associated values of f</a:t>
              </a:r>
              <a:r>
                <a:rPr lang="en-US" sz="2400" baseline="30000">
                  <a:latin typeface="Arial Rounded MT Bold" pitchFamily="34" charset="0"/>
                </a:rPr>
                <a:t>2</a:t>
              </a:r>
              <a:endParaRPr lang="el-GR" sz="2400">
                <a:latin typeface="Arial Rounded MT Bold" pitchFamily="34" charset="0"/>
              </a:endParaRPr>
            </a:p>
          </p:txBody>
        </p:sp>
      </p:grpSp>
      <p:sp>
        <p:nvSpPr>
          <p:cNvPr id="278558" name="Text Box 30"/>
          <p:cNvSpPr txBox="1">
            <a:spLocks noChangeArrowheads="1"/>
          </p:cNvSpPr>
          <p:nvPr/>
        </p:nvSpPr>
        <p:spPr bwMode="auto">
          <a:xfrm>
            <a:off x="517525" y="4418013"/>
            <a:ext cx="3902075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goal</a:t>
            </a:r>
            <a:r>
              <a:rPr lang="en-US" sz="2800">
                <a:latin typeface="Arial Rounded MT Bold" pitchFamily="34" charset="0"/>
              </a:rPr>
              <a:t>: order items to minimize sum of  functions cover times</a:t>
            </a:r>
          </a:p>
        </p:txBody>
      </p:sp>
      <p:sp>
        <p:nvSpPr>
          <p:cNvPr id="278560" name="Text Box 32"/>
          <p:cNvSpPr txBox="1">
            <a:spLocks noChangeArrowheads="1"/>
          </p:cNvSpPr>
          <p:nvPr/>
        </p:nvSpPr>
        <p:spPr bwMode="auto">
          <a:xfrm>
            <a:off x="4419600" y="2482850"/>
            <a:ext cx="4419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 Rounded MT Bold" pitchFamily="34" charset="0"/>
              </a:rPr>
              <a:t>for order = (1,2,3,4) the cost is 3+2+2+3 = </a:t>
            </a:r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10</a:t>
            </a:r>
          </a:p>
        </p:txBody>
      </p:sp>
      <p:grpSp>
        <p:nvGrpSpPr>
          <p:cNvPr id="278565" name="Group 37"/>
          <p:cNvGrpSpPr>
            <a:grpSpLocks/>
          </p:cNvGrpSpPr>
          <p:nvPr/>
        </p:nvGrpSpPr>
        <p:grpSpPr bwMode="auto">
          <a:xfrm>
            <a:off x="2043113" y="2209800"/>
            <a:ext cx="990600" cy="1616075"/>
            <a:chOff x="2602" y="1392"/>
            <a:chExt cx="624" cy="1018"/>
          </a:xfrm>
        </p:grpSpPr>
        <p:sp>
          <p:nvSpPr>
            <p:cNvPr id="278561" name="Rectangle 33"/>
            <p:cNvSpPr>
              <a:spLocks noChangeArrowheads="1"/>
            </p:cNvSpPr>
            <p:nvPr/>
          </p:nvSpPr>
          <p:spPr bwMode="auto">
            <a:xfrm>
              <a:off x="2986" y="1392"/>
              <a:ext cx="240" cy="2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2" name="Rectangle 34"/>
            <p:cNvSpPr>
              <a:spLocks noChangeArrowheads="1"/>
            </p:cNvSpPr>
            <p:nvPr/>
          </p:nvSpPr>
          <p:spPr bwMode="auto">
            <a:xfrm>
              <a:off x="2602" y="1642"/>
              <a:ext cx="240" cy="2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3" name="Rectangle 35"/>
            <p:cNvSpPr>
              <a:spLocks noChangeArrowheads="1"/>
            </p:cNvSpPr>
            <p:nvPr/>
          </p:nvSpPr>
          <p:spPr bwMode="auto">
            <a:xfrm>
              <a:off x="2602" y="1912"/>
              <a:ext cx="240" cy="2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4" name="Rectangle 36"/>
            <p:cNvSpPr>
              <a:spLocks noChangeArrowheads="1"/>
            </p:cNvSpPr>
            <p:nvPr/>
          </p:nvSpPr>
          <p:spPr bwMode="auto">
            <a:xfrm>
              <a:off x="2986" y="2170"/>
              <a:ext cx="240" cy="2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572" name="Text Box 44"/>
          <p:cNvSpPr txBox="1">
            <a:spLocks noChangeArrowheads="1"/>
          </p:cNvSpPr>
          <p:nvPr/>
        </p:nvSpPr>
        <p:spPr bwMode="auto">
          <a:xfrm>
            <a:off x="4419600" y="3886200"/>
            <a:ext cx="4419600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 Rounded MT Bold" pitchFamily="34" charset="0"/>
              </a:rPr>
              <a:t>for order = (4,2,1,3)</a:t>
            </a:r>
          </a:p>
          <a:p>
            <a:pPr algn="l"/>
            <a:endParaRPr lang="en-US" sz="2800">
              <a:latin typeface="Arial Rounded MT Bold" pitchFamily="34" charset="0"/>
            </a:endParaRPr>
          </a:p>
          <a:p>
            <a:pPr algn="l"/>
            <a:endParaRPr lang="en-US" sz="2800">
              <a:latin typeface="Arial Rounded MT Bold" pitchFamily="34" charset="0"/>
            </a:endParaRPr>
          </a:p>
          <a:p>
            <a:pPr algn="l"/>
            <a:endParaRPr lang="en-US" sz="2800">
              <a:latin typeface="Arial Rounded MT Bold" pitchFamily="34" charset="0"/>
            </a:endParaRPr>
          </a:p>
          <a:p>
            <a:pPr algn="l"/>
            <a:endParaRPr lang="en-US" sz="2800">
              <a:latin typeface="Arial Rounded MT Bold" pitchFamily="34" charset="0"/>
            </a:endParaRPr>
          </a:p>
          <a:p>
            <a:pPr algn="l"/>
            <a:r>
              <a:rPr lang="en-US" sz="2800">
                <a:latin typeface="Arial Rounded MT Bold" pitchFamily="34" charset="0"/>
              </a:rPr>
              <a:t>the cost is 2+2+3+2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= 9</a:t>
            </a:r>
          </a:p>
        </p:txBody>
      </p:sp>
      <p:grpSp>
        <p:nvGrpSpPr>
          <p:cNvPr id="278585" name="Group 57"/>
          <p:cNvGrpSpPr>
            <a:grpSpLocks/>
          </p:cNvGrpSpPr>
          <p:nvPr/>
        </p:nvGrpSpPr>
        <p:grpSpPr bwMode="auto">
          <a:xfrm>
            <a:off x="5797550" y="4359275"/>
            <a:ext cx="996950" cy="1628775"/>
            <a:chOff x="3694" y="2842"/>
            <a:chExt cx="628" cy="1026"/>
          </a:xfrm>
        </p:grpSpPr>
        <p:sp>
          <p:nvSpPr>
            <p:cNvPr id="278580" name="Rectangle 52"/>
            <p:cNvSpPr>
              <a:spLocks noChangeArrowheads="1"/>
            </p:cNvSpPr>
            <p:nvPr/>
          </p:nvSpPr>
          <p:spPr bwMode="auto">
            <a:xfrm>
              <a:off x="3694" y="2842"/>
              <a:ext cx="240" cy="24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1" name="Rectangle 53"/>
            <p:cNvSpPr>
              <a:spLocks noChangeArrowheads="1"/>
            </p:cNvSpPr>
            <p:nvPr/>
          </p:nvSpPr>
          <p:spPr bwMode="auto">
            <a:xfrm>
              <a:off x="3696" y="3110"/>
              <a:ext cx="240" cy="24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2" name="Rectangle 54"/>
            <p:cNvSpPr>
              <a:spLocks noChangeArrowheads="1"/>
            </p:cNvSpPr>
            <p:nvPr/>
          </p:nvSpPr>
          <p:spPr bwMode="auto">
            <a:xfrm>
              <a:off x="4082" y="3370"/>
              <a:ext cx="240" cy="24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3" name="Rectangle 55"/>
            <p:cNvSpPr>
              <a:spLocks noChangeArrowheads="1"/>
            </p:cNvSpPr>
            <p:nvPr/>
          </p:nvSpPr>
          <p:spPr bwMode="auto">
            <a:xfrm>
              <a:off x="3696" y="3628"/>
              <a:ext cx="240" cy="240"/>
            </a:xfrm>
            <a:prstGeom prst="rect">
              <a:avLst/>
            </a:prstGeom>
            <a:noFill/>
            <a:ln w="2857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586" name="Rectangle 58"/>
          <p:cNvSpPr>
            <a:spLocks noChangeArrowheads="1"/>
          </p:cNvSpPr>
          <p:nvPr/>
        </p:nvSpPr>
        <p:spPr bwMode="auto">
          <a:xfrm>
            <a:off x="4267200" y="4343400"/>
            <a:ext cx="4038600" cy="1752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7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8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7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8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60" grpId="0"/>
      <p:bldP spid="2785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3352800" y="4648200"/>
          <a:ext cx="2733675" cy="1682750"/>
        </p:xfrm>
        <a:graphic>
          <a:graphicData uri="http://schemas.openxmlformats.org/presentationml/2006/ole">
            <p:oleObj spid="_x0000_s290818" name="Equation" r:id="rId4" imgW="1485720" imgH="914400" progId="">
              <p:embed/>
            </p:oleObj>
          </a:graphicData>
        </a:graphic>
      </p:graphicFrame>
      <p:sp>
        <p:nvSpPr>
          <p:cNvPr id="290828" name="Rectangle 12"/>
          <p:cNvSpPr>
            <a:spLocks noChangeArrowheads="1"/>
          </p:cNvSpPr>
          <p:nvPr/>
        </p:nvSpPr>
        <p:spPr bwMode="auto">
          <a:xfrm>
            <a:off x="3444875" y="5073650"/>
            <a:ext cx="2514600" cy="381000"/>
          </a:xfrm>
          <a:prstGeom prst="rect">
            <a:avLst/>
          </a:prstGeom>
          <a:solidFill>
            <a:srgbClr val="C0C0C0">
              <a:alpha val="25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 rot="5400000">
            <a:off x="2620962" y="5372101"/>
            <a:ext cx="1293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functions</a:t>
            </a:r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3743325" y="4343400"/>
            <a:ext cx="214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     items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8450"/>
            <a:ext cx="8382000" cy="269875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Only</a:t>
            </a:r>
            <a:r>
              <a:rPr lang="en-US">
                <a:latin typeface="Arial Rounded MT Bold" pitchFamily="34" charset="0"/>
              </a:rPr>
              <a:t> on special cases of </a:t>
            </a: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additive</a:t>
            </a:r>
            <a:r>
              <a:rPr lang="en-US">
                <a:latin typeface="Arial Rounded MT Bold" pitchFamily="34" charset="0"/>
              </a:rPr>
              <a:t> setting:</a:t>
            </a:r>
          </a:p>
          <a:p>
            <a:pPr>
              <a:buFontTx/>
              <a:buNone/>
            </a:pPr>
            <a:endParaRPr lang="en-US" sz="700">
              <a:latin typeface="Arial Rounded MT Bold" pitchFamily="34" charset="0"/>
            </a:endParaRPr>
          </a:p>
          <a:p>
            <a:pPr lvl="1"/>
            <a:r>
              <a:rPr lang="en-US">
                <a:solidFill>
                  <a:srgbClr val="006633"/>
                </a:solidFill>
                <a:latin typeface="Arial Rounded MT Bold" pitchFamily="34" charset="0"/>
              </a:rPr>
              <a:t>Multiple intents ranking</a:t>
            </a:r>
            <a:r>
              <a:rPr lang="en-US">
                <a:latin typeface="Arial Rounded MT Bold" pitchFamily="34" charset="0"/>
              </a:rPr>
              <a:t>:</a:t>
            </a:r>
          </a:p>
          <a:p>
            <a:pPr lvl="2"/>
            <a:r>
              <a:rPr lang="en-US">
                <a:latin typeface="Arial Rounded MT Bold" pitchFamily="34" charset="0"/>
              </a:rPr>
              <a:t>“restricted assignment”: entries row i are {0,</a:t>
            </a:r>
            <a:r>
              <a:rPr lang="en-US">
                <a:latin typeface="Arial Rounded MT Bold" pitchFamily="34" charset="0"/>
                <a:sym typeface="Symbol" pitchFamily="18" charset="2"/>
              </a:rPr>
              <a:t>w</a:t>
            </a:r>
            <a:r>
              <a:rPr lang="en-US" baseline="-25000">
                <a:latin typeface="Arial Rounded MT Bold" pitchFamily="34" charset="0"/>
                <a:sym typeface="Symbol" pitchFamily="18" charset="2"/>
              </a:rPr>
              <a:t>i</a:t>
            </a:r>
            <a:r>
              <a:rPr lang="en-US">
                <a:latin typeface="Arial Rounded MT Bold" pitchFamily="34" charset="0"/>
                <a:sym typeface="Symbol" pitchFamily="18" charset="2"/>
              </a:rPr>
              <a:t>}</a:t>
            </a:r>
          </a:p>
          <a:p>
            <a:pPr lvl="2"/>
            <a:r>
              <a:rPr lang="en-US">
                <a:latin typeface="Arial Rounded MT Bold" pitchFamily="34" charset="0"/>
                <a:sym typeface="Symbol" pitchFamily="18" charset="2"/>
              </a:rPr>
              <a:t>logarithmic-approx 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[A+GamzuYin ‘09]</a:t>
            </a:r>
          </a:p>
          <a:p>
            <a:pPr lvl="2"/>
            <a:r>
              <a:rPr lang="en-US">
                <a:latin typeface="Arial Rounded MT Bold" pitchFamily="34" charset="0"/>
                <a:sym typeface="Symbol" pitchFamily="18" charset="2"/>
              </a:rPr>
              <a:t>constant-approx 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[BansalGuptaKrishnaswamy ‘10] 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Previous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803" name="Object 35"/>
          <p:cNvGraphicFramePr>
            <a:graphicFrameLocks noChangeAspect="1"/>
          </p:cNvGraphicFramePr>
          <p:nvPr/>
        </p:nvGraphicFramePr>
        <p:xfrm>
          <a:off x="7075488" y="4322763"/>
          <a:ext cx="1916112" cy="1681162"/>
        </p:xfrm>
        <a:graphic>
          <a:graphicData uri="http://schemas.openxmlformats.org/presentationml/2006/ole">
            <p:oleObj spid="_x0000_s288803" name="Equation" r:id="rId4" imgW="1041120" imgH="914400" progId="">
              <p:embed/>
            </p:oleObj>
          </a:graphicData>
        </a:graphic>
      </p:graphicFrame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Only</a:t>
            </a:r>
            <a:r>
              <a:rPr lang="en-US">
                <a:latin typeface="Arial Rounded MT Bold" pitchFamily="34" charset="0"/>
              </a:rPr>
              <a:t> on special cases of </a:t>
            </a: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additive</a:t>
            </a:r>
            <a:r>
              <a:rPr lang="en-US">
                <a:latin typeface="Arial Rounded MT Bold" pitchFamily="34" charset="0"/>
              </a:rPr>
              <a:t> setting: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>
              <a:latin typeface="Arial Rounded MT Bold" pitchFamily="34" charset="0"/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6633"/>
                </a:solidFill>
                <a:latin typeface="Arial Rounded MT Bold" pitchFamily="34" charset="0"/>
              </a:rPr>
              <a:t>Min-sum set cover</a:t>
            </a:r>
            <a:r>
              <a:rPr lang="en-US">
                <a:latin typeface="Arial Rounded MT Bold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all entries are {0,1}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4-approx </a:t>
            </a:r>
            <a:r>
              <a:rPr lang="en-US" sz="2000">
                <a:latin typeface="Arial Rounded MT Bold" pitchFamily="34" charset="0"/>
              </a:rPr>
              <a:t>[</a:t>
            </a:r>
            <a:r>
              <a:rPr lang="en-US" sz="2000">
                <a:latin typeface="Arial Rounded MT Bold" pitchFamily="34" charset="0"/>
                <a:cs typeface="Times New Roman" pitchFamily="18" charset="0"/>
              </a:rPr>
              <a:t>FeigeLovaszTetali ’04]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best unless P=NP</a:t>
            </a:r>
          </a:p>
          <a:p>
            <a:pPr lvl="2">
              <a:lnSpc>
                <a:spcPct val="90000"/>
              </a:lnSpc>
            </a:pPr>
            <a:endParaRPr lang="en-US" sz="1000">
              <a:latin typeface="Arial Rounded MT Bold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6633"/>
                </a:solidFill>
                <a:latin typeface="Arial Rounded MT Bold" pitchFamily="34" charset="0"/>
              </a:rPr>
              <a:t>Min latency set cover</a:t>
            </a:r>
            <a:r>
              <a:rPr lang="en-US">
                <a:latin typeface="Arial Rounded MT Bold" pitchFamily="34" charset="0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sum of row entries is 1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2-approx (scheduling reduction)</a:t>
            </a:r>
          </a:p>
          <a:p>
            <a:pPr lvl="2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best assuming UGC </a:t>
            </a:r>
            <a:r>
              <a:rPr lang="en-US" sz="2000">
                <a:latin typeface="Arial Rounded MT Bold" pitchFamily="34" charset="0"/>
              </a:rPr>
              <a:t>[BansalKhot ’09]</a:t>
            </a:r>
          </a:p>
          <a:p>
            <a:pPr lvl="1">
              <a:lnSpc>
                <a:spcPct val="90000"/>
              </a:lnSpc>
            </a:pPr>
            <a:endParaRPr lang="en-US" sz="1400" baseline="-25000">
              <a:latin typeface="Arial Rounded MT Bold" pitchFamily="34" charset="0"/>
            </a:endParaRPr>
          </a:p>
          <a:p>
            <a:pPr lvl="1">
              <a:lnSpc>
                <a:spcPct val="90000"/>
              </a:lnSpc>
            </a:pPr>
            <a:endParaRPr lang="en-US" sz="2400" baseline="-25000">
              <a:latin typeface="Arial Rounded MT Bold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latin typeface="Arial Rounded MT Bold" pitchFamily="34" charset="0"/>
            </a:endParaRPr>
          </a:p>
        </p:txBody>
      </p:sp>
      <p:graphicFrame>
        <p:nvGraphicFramePr>
          <p:cNvPr id="288785" name="Object 17"/>
          <p:cNvGraphicFramePr>
            <a:graphicFrameLocks noChangeAspect="1"/>
          </p:cNvGraphicFramePr>
          <p:nvPr/>
        </p:nvGraphicFramePr>
        <p:xfrm>
          <a:off x="7123113" y="2495550"/>
          <a:ext cx="1916112" cy="1682750"/>
        </p:xfrm>
        <a:graphic>
          <a:graphicData uri="http://schemas.openxmlformats.org/presentationml/2006/ole">
            <p:oleObj spid="_x0000_s288785" name="Equation" r:id="rId5" imgW="1041120" imgH="914400" progId="">
              <p:embed/>
            </p:oleObj>
          </a:graphicData>
        </a:graphic>
      </p:graphicFrame>
      <p:sp>
        <p:nvSpPr>
          <p:cNvPr id="288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Previous work</a:t>
            </a:r>
          </a:p>
        </p:txBody>
      </p:sp>
      <p:sp>
        <p:nvSpPr>
          <p:cNvPr id="288787" name="Text Box 19"/>
          <p:cNvSpPr txBox="1">
            <a:spLocks noChangeArrowheads="1"/>
          </p:cNvSpPr>
          <p:nvPr/>
        </p:nvSpPr>
        <p:spPr bwMode="auto">
          <a:xfrm rot="5400000">
            <a:off x="6318250" y="3206750"/>
            <a:ext cx="1293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functions</a:t>
            </a:r>
          </a:p>
        </p:txBody>
      </p:sp>
      <p:sp>
        <p:nvSpPr>
          <p:cNvPr id="288789" name="Text Box 21"/>
          <p:cNvSpPr txBox="1">
            <a:spLocks noChangeArrowheads="1"/>
          </p:cNvSpPr>
          <p:nvPr/>
        </p:nvSpPr>
        <p:spPr bwMode="auto">
          <a:xfrm>
            <a:off x="7288213" y="2190750"/>
            <a:ext cx="15509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     items</a:t>
            </a:r>
          </a:p>
        </p:txBody>
      </p:sp>
      <p:sp>
        <p:nvSpPr>
          <p:cNvPr id="288807" name="Rectangle 39"/>
          <p:cNvSpPr>
            <a:spLocks noChangeArrowheads="1"/>
          </p:cNvSpPr>
          <p:nvPr/>
        </p:nvSpPr>
        <p:spPr bwMode="auto">
          <a:xfrm>
            <a:off x="7178675" y="5181600"/>
            <a:ext cx="1676400" cy="381000"/>
          </a:xfrm>
          <a:prstGeom prst="rect">
            <a:avLst/>
          </a:prstGeom>
          <a:solidFill>
            <a:srgbClr val="C0C0C0">
              <a:alpha val="25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802" name="Rectangle 34"/>
          <p:cNvSpPr>
            <a:spLocks noChangeArrowheads="1"/>
          </p:cNvSpPr>
          <p:nvPr/>
        </p:nvSpPr>
        <p:spPr bwMode="auto">
          <a:xfrm>
            <a:off x="838200" y="4130675"/>
            <a:ext cx="8305800" cy="1828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8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Additive </a:t>
            </a:r>
            <a:r>
              <a:rPr lang="en-US" sz="3200">
                <a:latin typeface="Arial Rounded MT Bold" pitchFamily="34" charset="0"/>
              </a:rPr>
              <a:t>setting: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a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constant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-approx algorithm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based on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randomized LP-rounding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 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extends techniques of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[BGK ‘10] </a:t>
            </a:r>
            <a:endParaRPr lang="en-US" sz="2400">
              <a:solidFill>
                <a:srgbClr val="006633"/>
              </a:solidFill>
              <a:latin typeface="Arial Rounded MT Bold" pitchFamily="34" charset="0"/>
            </a:endParaRP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sz="1600">
              <a:solidFill>
                <a:srgbClr val="006633"/>
              </a:solidFill>
              <a:latin typeface="Arial Rounded MT Bold" pitchFamily="34" charset="0"/>
            </a:endParaRPr>
          </a:p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Submodular </a:t>
            </a:r>
            <a:r>
              <a:rPr lang="en-US" sz="3200">
                <a:latin typeface="Arial Rounded MT Bold" pitchFamily="34" charset="0"/>
              </a:rPr>
              <a:t>setting: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a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logarithmic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-approx algorithm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an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adaptive residual updates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 scheme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best unless P=NP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generalizes set cover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&amp;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 min-sum variant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Our results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0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9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0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9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Greedy</a:t>
            </a:r>
            <a:r>
              <a:rPr lang="en-US" sz="3200">
                <a:latin typeface="Arial Rounded MT Bold" pitchFamily="34" charset="0"/>
              </a:rPr>
              <a:t> algorithm: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In each step: select an item with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maximal contribution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Warm up: greedy</a:t>
            </a:r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1295400" y="3003550"/>
            <a:ext cx="6629400" cy="2330450"/>
            <a:chOff x="816" y="1892"/>
            <a:chExt cx="4176" cy="1468"/>
          </a:xfrm>
        </p:grpSpPr>
        <p:sp>
          <p:nvSpPr>
            <p:cNvPr id="334853" name="Line 5"/>
            <p:cNvSpPr>
              <a:spLocks noChangeShapeType="1"/>
            </p:cNvSpPr>
            <p:nvPr/>
          </p:nvSpPr>
          <p:spPr bwMode="auto">
            <a:xfrm flipH="1">
              <a:off x="2016" y="1892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54" name="Text Box 6"/>
            <p:cNvSpPr txBox="1">
              <a:spLocks noChangeArrowheads="1"/>
            </p:cNvSpPr>
            <p:nvPr/>
          </p:nvSpPr>
          <p:spPr bwMode="auto">
            <a:xfrm>
              <a:off x="816" y="2160"/>
              <a:ext cx="4176" cy="1188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algn="l">
                <a:buFontTx/>
                <a:buChar char="•"/>
              </a:pP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 suppose set S already ordered</a:t>
              </a:r>
            </a:p>
            <a:p>
              <a:pPr lvl="1" algn="l">
                <a:buFontTx/>
                <a:buChar char="•"/>
              </a:pPr>
              <a:endParaRPr lang="en-US" sz="1000">
                <a:latin typeface="Arial Rounded MT Bold" pitchFamily="34" charset="0"/>
                <a:sym typeface="Symbol" pitchFamily="18" charset="2"/>
              </a:endParaRPr>
            </a:p>
            <a:p>
              <a:pPr lvl="1" algn="l">
                <a:buFontTx/>
                <a:buChar char="•"/>
              </a:pPr>
              <a:r>
                <a:rPr lang="en-US" sz="2400">
                  <a:solidFill>
                    <a:srgbClr val="0000FF"/>
                  </a:solidFill>
                  <a:latin typeface="Arial Rounded MT Bold" pitchFamily="34" charset="0"/>
                  <a:sym typeface="Symbol" pitchFamily="18" charset="2"/>
                </a:rPr>
                <a:t> contribution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 of item j to f</a:t>
              </a:r>
              <a:r>
                <a:rPr lang="en-US" sz="2400" baseline="30000">
                  <a:latin typeface="Arial Rounded MT Bold" pitchFamily="34" charset="0"/>
                  <a:sym typeface="Symbol" pitchFamily="18" charset="2"/>
                </a:rPr>
                <a:t>i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 is 			c</a:t>
              </a:r>
              <a:r>
                <a:rPr lang="en-US" sz="2000">
                  <a:latin typeface="Arial Rounded MT Bold" pitchFamily="34" charset="0"/>
                  <a:sym typeface="Symbol" pitchFamily="18" charset="2"/>
                </a:rPr>
                <a:t> 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=</a:t>
              </a:r>
              <a:r>
                <a:rPr lang="en-US" sz="2000">
                  <a:latin typeface="Arial Rounded MT Bold" pitchFamily="34" charset="0"/>
                  <a:sym typeface="Symbol" pitchFamily="18" charset="2"/>
                </a:rPr>
                <a:t> 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min</a:t>
              </a:r>
              <a:r>
                <a:rPr lang="en-US" sz="2000">
                  <a:latin typeface="Arial Rounded MT Bold" pitchFamily="34" charset="0"/>
                  <a:sym typeface="Symbol" pitchFamily="18" charset="2"/>
                </a:rPr>
                <a:t> 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{</a:t>
              </a:r>
              <a:r>
                <a:rPr lang="en-US" sz="2000">
                  <a:latin typeface="Arial Rounded MT Bold" pitchFamily="34" charset="0"/>
                  <a:sym typeface="Symbol" pitchFamily="18" charset="2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f</a:t>
              </a:r>
              <a:r>
                <a:rPr lang="en-US" sz="2400" baseline="30000">
                  <a:latin typeface="Arial Rounded MT Bold" pitchFamily="34" charset="0"/>
                </a:rPr>
                <a:t>i</a:t>
              </a:r>
              <a:r>
                <a:rPr lang="en-US" sz="2400">
                  <a:latin typeface="Arial Rounded MT Bold" pitchFamily="34" charset="0"/>
                </a:rPr>
                <a:t>(S U {j})</a:t>
              </a:r>
              <a:r>
                <a:rPr lang="en-US" sz="2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–</a:t>
              </a:r>
              <a:r>
                <a:rPr lang="en-US" sz="2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f</a:t>
              </a:r>
              <a:r>
                <a:rPr lang="en-US" sz="2400" baseline="30000">
                  <a:latin typeface="Arial Rounded MT Bold" pitchFamily="34" charset="0"/>
                </a:rPr>
                <a:t>i</a:t>
              </a:r>
              <a:r>
                <a:rPr lang="en-US" sz="2400">
                  <a:latin typeface="Arial Rounded MT Bold" pitchFamily="34" charset="0"/>
                </a:rPr>
                <a:t>(S),</a:t>
              </a:r>
              <a:r>
                <a:rPr lang="en-US" sz="2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1 – f</a:t>
              </a:r>
              <a:r>
                <a:rPr lang="en-US" sz="2400" baseline="30000">
                  <a:latin typeface="Arial Rounded MT Bold" pitchFamily="34" charset="0"/>
                </a:rPr>
                <a:t>i</a:t>
              </a:r>
              <a:r>
                <a:rPr lang="en-US" sz="2400">
                  <a:latin typeface="Arial Rounded MT Bold" pitchFamily="34" charset="0"/>
                </a:rPr>
                <a:t>(S)</a:t>
              </a:r>
              <a:r>
                <a:rPr lang="en-US" sz="2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}</a:t>
              </a:r>
            </a:p>
            <a:p>
              <a:pPr lvl="1" algn="l">
                <a:buFontTx/>
                <a:buChar char="•"/>
              </a:pPr>
              <a:endParaRPr lang="en-US" sz="1000">
                <a:latin typeface="Arial Rounded MT Bold" pitchFamily="34" charset="0"/>
              </a:endParaRPr>
            </a:p>
            <a:p>
              <a:pPr lvl="1" algn="l">
                <a:buFontTx/>
                <a:buChar char="•"/>
              </a:pPr>
              <a:r>
                <a:rPr lang="en-US" sz="2400">
                  <a:latin typeface="Arial Rounded MT Bold" pitchFamily="34" charset="0"/>
                </a:rPr>
                <a:t> select item j with maximal ∑</a:t>
              </a:r>
              <a:r>
                <a:rPr lang="en-US" sz="2400" baseline="-25000">
                  <a:latin typeface="Arial Rounded MT Bold" pitchFamily="34" charset="0"/>
                </a:rPr>
                <a:t>i</a:t>
              </a:r>
              <a:r>
                <a:rPr lang="en-US" sz="2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c</a:t>
              </a:r>
            </a:p>
          </p:txBody>
        </p:sp>
        <p:sp>
          <p:nvSpPr>
            <p:cNvPr id="334855" name="Text Box 7"/>
            <p:cNvSpPr txBox="1">
              <a:spLocks noChangeArrowheads="1"/>
            </p:cNvSpPr>
            <p:nvPr/>
          </p:nvSpPr>
          <p:spPr bwMode="auto">
            <a:xfrm>
              <a:off x="1516" y="2736"/>
              <a:ext cx="1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Arial Rounded MT Bold" pitchFamily="34" charset="0"/>
                </a:rPr>
                <a:t>i</a:t>
              </a:r>
            </a:p>
            <a:p>
              <a:pPr algn="l"/>
              <a:r>
                <a:rPr lang="en-US" sz="1200">
                  <a:latin typeface="Arial Rounded MT Bold" pitchFamily="34" charset="0"/>
                </a:rPr>
                <a:t>j</a:t>
              </a:r>
            </a:p>
          </p:txBody>
        </p:sp>
        <p:sp>
          <p:nvSpPr>
            <p:cNvPr id="334856" name="Text Box 8"/>
            <p:cNvSpPr txBox="1">
              <a:spLocks noChangeArrowheads="1"/>
            </p:cNvSpPr>
            <p:nvPr/>
          </p:nvSpPr>
          <p:spPr bwMode="auto">
            <a:xfrm>
              <a:off x="3986" y="3072"/>
              <a:ext cx="14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>
                  <a:latin typeface="Arial Rounded MT Bold" pitchFamily="34" charset="0"/>
                </a:rPr>
                <a:t>i</a:t>
              </a:r>
            </a:p>
            <a:p>
              <a:pPr algn="l"/>
              <a:r>
                <a:rPr lang="en-US" sz="1200">
                  <a:latin typeface="Arial Rounded MT Bold" pitchFamily="34" charset="0"/>
                </a:rPr>
                <a:t>j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Greedy</a:t>
            </a:r>
            <a:r>
              <a:rPr lang="en-US" sz="3200">
                <a:latin typeface="Arial Rounded MT Bold" pitchFamily="34" charset="0"/>
              </a:rPr>
              <a:t> algorithm: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In each step: select an item with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maximal contribution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Greedy is bad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1454150" y="3889375"/>
          <a:ext cx="2058988" cy="2514600"/>
        </p:xfrm>
        <a:graphic>
          <a:graphicData uri="http://schemas.openxmlformats.org/presentationml/2006/ole">
            <p:oleObj spid="_x0000_s336900" name="Equation" r:id="rId5" imgW="1434960" imgH="1752480" progId="">
              <p:embed/>
            </p:oleObj>
          </a:graphicData>
        </a:graphic>
      </p:graphicFrame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1530350" y="3584575"/>
            <a:ext cx="214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  1     2   </a:t>
            </a:r>
            <a:r>
              <a:rPr lang="en-US" sz="1400">
                <a:latin typeface="Arial Rounded MT Bold" pitchFamily="34" charset="0"/>
              </a:rPr>
              <a:t> </a:t>
            </a:r>
            <a:r>
              <a:rPr lang="en-US">
                <a:latin typeface="Arial Rounded MT Bold" pitchFamily="34" charset="0"/>
              </a:rPr>
              <a:t> 3 … √n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952500" y="3994150"/>
            <a:ext cx="730250" cy="255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1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n-√n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 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n</a:t>
            </a:r>
          </a:p>
          <a:p>
            <a:pPr algn="l"/>
            <a:endParaRPr lang="en-US" baseline="30000">
              <a:latin typeface="Arial Rounded MT Bold" pitchFamily="34" charset="0"/>
            </a:endParaRPr>
          </a:p>
        </p:txBody>
      </p:sp>
      <p:grpSp>
        <p:nvGrpSpPr>
          <p:cNvPr id="336903" name="Group 7"/>
          <p:cNvGrpSpPr>
            <a:grpSpLocks/>
          </p:cNvGrpSpPr>
          <p:nvPr/>
        </p:nvGrpSpPr>
        <p:grpSpPr bwMode="auto">
          <a:xfrm>
            <a:off x="2073275" y="3765550"/>
            <a:ext cx="5029200" cy="2638425"/>
            <a:chOff x="1488" y="2496"/>
            <a:chExt cx="3168" cy="1662"/>
          </a:xfrm>
        </p:grpSpPr>
        <p:sp>
          <p:nvSpPr>
            <p:cNvPr id="336904" name="Rectangle 8"/>
            <p:cNvSpPr>
              <a:spLocks noChangeArrowheads="1"/>
            </p:cNvSpPr>
            <p:nvPr/>
          </p:nvSpPr>
          <p:spPr bwMode="auto">
            <a:xfrm rot="16200000">
              <a:off x="816" y="3246"/>
              <a:ext cx="1584" cy="240"/>
            </a:xfrm>
            <a:prstGeom prst="rect">
              <a:avLst/>
            </a:prstGeom>
            <a:solidFill>
              <a:srgbClr val="C0C0C0">
                <a:alpha val="25000"/>
              </a:srgbClr>
            </a:soli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/>
          </p:nvSpPr>
          <p:spPr bwMode="auto">
            <a:xfrm>
              <a:off x="1728" y="27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Text Box 10"/>
            <p:cNvSpPr txBox="1">
              <a:spLocks noChangeArrowheads="1"/>
            </p:cNvSpPr>
            <p:nvPr/>
          </p:nvSpPr>
          <p:spPr bwMode="auto">
            <a:xfrm>
              <a:off x="2544" y="2496"/>
              <a:ext cx="2112" cy="53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item contribution is (n-√n)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en-US" sz="2400">
                  <a:latin typeface="Arial Rounded MT Bold" pitchFamily="34" charset="0"/>
                </a:rPr>
                <a:t>1/n</a:t>
              </a:r>
              <a:endParaRPr lang="el-GR" sz="2400">
                <a:latin typeface="Arial Rounded MT Bold" pitchFamily="34" charset="0"/>
              </a:endParaRPr>
            </a:p>
          </p:txBody>
        </p:sp>
      </p:grp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3689350" y="3765550"/>
            <a:ext cx="4968875" cy="974725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6633"/>
                </a:solidFill>
                <a:latin typeface="Arial Rounded MT Bold" pitchFamily="34" charset="0"/>
              </a:rPr>
              <a:t>greedy</a:t>
            </a:r>
            <a:r>
              <a:rPr lang="en-US" sz="2800">
                <a:latin typeface="Arial Rounded MT Bold" pitchFamily="34" charset="0"/>
              </a:rPr>
              <a:t> order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=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(1,3,…,√n,2) cost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≥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(n-√n)</a:t>
            </a:r>
            <a:r>
              <a:rPr lang="en-US" sz="2800">
                <a:latin typeface="Arial Rounded MT Bold" pitchFamily="34" charset="0"/>
                <a:cs typeface="Times New Roman" pitchFamily="18" charset="0"/>
              </a:rPr>
              <a:t>·</a:t>
            </a:r>
            <a:r>
              <a:rPr lang="en-US" sz="2800">
                <a:latin typeface="Arial Rounded MT Bold" pitchFamily="34" charset="0"/>
              </a:rPr>
              <a:t>√n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=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l-GR" sz="2800">
                <a:solidFill>
                  <a:srgbClr val="0000FF"/>
                </a:solidFill>
                <a:latin typeface="Arial Rounded MT Bold" pitchFamily="34" charset="0"/>
              </a:rPr>
              <a:t>Ω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(n</a:t>
            </a:r>
            <a:r>
              <a:rPr lang="en-US" sz="2800" baseline="30000">
                <a:solidFill>
                  <a:srgbClr val="0000FF"/>
                </a:solidFill>
                <a:latin typeface="Arial Rounded MT Bold" pitchFamily="34" charset="0"/>
              </a:rPr>
              <a:t>3/2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)</a:t>
            </a:r>
            <a:endParaRPr lang="el-GR" sz="280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36908" name="Text Box 12"/>
          <p:cNvSpPr txBox="1">
            <a:spLocks noChangeArrowheads="1"/>
          </p:cNvSpPr>
          <p:nvPr/>
        </p:nvSpPr>
        <p:spPr bwMode="auto">
          <a:xfrm>
            <a:off x="3673475" y="4830763"/>
            <a:ext cx="4983163" cy="1401762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6633"/>
                </a:solidFill>
                <a:latin typeface="Arial Rounded MT Bold" pitchFamily="34" charset="0"/>
              </a:rPr>
              <a:t>OPT</a:t>
            </a:r>
            <a:r>
              <a:rPr lang="en-US" sz="2800">
                <a:latin typeface="Arial Rounded MT Bold" pitchFamily="34" charset="0"/>
              </a:rPr>
              <a:t> order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=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(1,2,…,√n) </a:t>
            </a:r>
          </a:p>
          <a:p>
            <a:pPr algn="l"/>
            <a:r>
              <a:rPr lang="en-US" sz="2800">
                <a:latin typeface="Arial Rounded MT Bold" pitchFamily="34" charset="0"/>
              </a:rPr>
              <a:t>cost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=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(n-√n)</a:t>
            </a:r>
            <a:r>
              <a:rPr lang="en-US" sz="2800">
                <a:latin typeface="Arial Rounded MT Bold" pitchFamily="34" charset="0"/>
                <a:cs typeface="Times New Roman" pitchFamily="18" charset="0"/>
              </a:rPr>
              <a:t>·</a:t>
            </a:r>
            <a:r>
              <a:rPr lang="en-US" sz="2800">
                <a:latin typeface="Arial Rounded MT Bold" pitchFamily="34" charset="0"/>
              </a:rPr>
              <a:t>2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+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(3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+…+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√n)</a:t>
            </a:r>
            <a:r>
              <a:rPr lang="en-US">
                <a:latin typeface="Arial Rounded MT Bold" pitchFamily="34" charset="0"/>
              </a:rPr>
              <a:t> </a:t>
            </a:r>
          </a:p>
          <a:p>
            <a:pPr algn="l"/>
            <a:r>
              <a:rPr lang="en-US">
                <a:latin typeface="Arial Rounded MT Bold" pitchFamily="34" charset="0"/>
              </a:rPr>
              <a:t>              </a:t>
            </a:r>
            <a:r>
              <a:rPr lang="en-US" sz="2800">
                <a:latin typeface="Arial Rounded MT Bold" pitchFamily="34" charset="0"/>
              </a:rPr>
              <a:t>=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O(n)</a:t>
            </a:r>
            <a:endParaRPr lang="el-GR" sz="280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8108950" y="3856038"/>
            <a:ext cx="214313" cy="4270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10" name="Text Box 14"/>
          <p:cNvSpPr txBox="1">
            <a:spLocks noChangeArrowheads="1"/>
          </p:cNvSpPr>
          <p:nvPr/>
        </p:nvSpPr>
        <p:spPr bwMode="auto">
          <a:xfrm>
            <a:off x="1790700" y="3200400"/>
            <a:ext cx="13049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     items</a:t>
            </a:r>
          </a:p>
        </p:txBody>
      </p:sp>
      <p:sp>
        <p:nvSpPr>
          <p:cNvPr id="336911" name="Text Box 15"/>
          <p:cNvSpPr txBox="1">
            <a:spLocks noChangeArrowheads="1"/>
          </p:cNvSpPr>
          <p:nvPr/>
        </p:nvSpPr>
        <p:spPr bwMode="auto">
          <a:xfrm rot="5400000">
            <a:off x="7937" y="4959351"/>
            <a:ext cx="1293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functions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7" grpId="0" animBg="1"/>
      <p:bldP spid="336908" grpId="0" animBg="1"/>
      <p:bldP spid="3369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Adaptive</a:t>
            </a:r>
            <a:r>
              <a:rPr lang="en-US" sz="3200">
                <a:latin typeface="Arial Rounded MT Bold" pitchFamily="34" charset="0"/>
              </a:rPr>
              <a:t> scheme: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In each step: select an item with maximal contribution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with respect to functions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residual cover</a:t>
            </a:r>
            <a:endParaRPr lang="en-US" sz="280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endParaRPr lang="en-US" sz="280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endParaRPr lang="en-US" sz="2800">
              <a:solidFill>
                <a:srgbClr val="0000FF"/>
              </a:solidFill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Residual updates scheme</a:t>
            </a: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 flipH="1">
            <a:off x="3124200" y="34290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1219200" y="3854450"/>
            <a:ext cx="6629400" cy="2403475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buFontTx/>
              <a:buChar char="•"/>
            </a:pPr>
            <a:r>
              <a:rPr lang="en-US" sz="2400">
                <a:latin typeface="Arial Rounded MT Bold" pitchFamily="34" charset="0"/>
                <a:sym typeface="Symbol" pitchFamily="18" charset="2"/>
              </a:rPr>
              <a:t> suppose set S already ordered</a:t>
            </a:r>
          </a:p>
          <a:p>
            <a:pPr lvl="1" algn="l">
              <a:buFontTx/>
              <a:buChar char="•"/>
            </a:pPr>
            <a:endParaRPr lang="en-US" sz="1000">
              <a:latin typeface="Arial Rounded MT Bold" pitchFamily="34" charset="0"/>
              <a:sym typeface="Symbol" pitchFamily="18" charset="2"/>
            </a:endParaRPr>
          </a:p>
          <a:p>
            <a:pPr lvl="1" algn="l">
              <a:buFontTx/>
              <a:buChar char="•"/>
            </a:pPr>
            <a:r>
              <a:rPr lang="en-US" sz="2400">
                <a:latin typeface="Arial Rounded MT Bold" pitchFamily="34" charset="0"/>
                <a:sym typeface="Symbol" pitchFamily="18" charset="2"/>
              </a:rPr>
              <a:t> contribution of item j to f</a:t>
            </a:r>
            <a:r>
              <a:rPr lang="en-US" sz="2400" baseline="30000">
                <a:latin typeface="Arial Rounded MT Bold" pitchFamily="34" charset="0"/>
                <a:sym typeface="Symbol" pitchFamily="18" charset="2"/>
              </a:rPr>
              <a:t>i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 is 			c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=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min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{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</a:rPr>
              <a:t>f</a:t>
            </a:r>
            <a:r>
              <a:rPr lang="en-US" sz="2400" baseline="30000">
                <a:latin typeface="Arial Rounded MT Bold" pitchFamily="34" charset="0"/>
              </a:rPr>
              <a:t>i</a:t>
            </a:r>
            <a:r>
              <a:rPr lang="en-US" sz="2400">
                <a:latin typeface="Arial Rounded MT Bold" pitchFamily="34" charset="0"/>
              </a:rPr>
              <a:t>(S U {j})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–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f</a:t>
            </a:r>
            <a:r>
              <a:rPr lang="en-US" sz="2400" baseline="30000">
                <a:latin typeface="Arial Rounded MT Bold" pitchFamily="34" charset="0"/>
              </a:rPr>
              <a:t>i</a:t>
            </a:r>
            <a:r>
              <a:rPr lang="en-US" sz="2400">
                <a:latin typeface="Arial Rounded MT Bold" pitchFamily="34" charset="0"/>
              </a:rPr>
              <a:t>(S),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1 – f</a:t>
            </a:r>
            <a:r>
              <a:rPr lang="en-US" sz="2400" baseline="30000">
                <a:latin typeface="Arial Rounded MT Bold" pitchFamily="34" charset="0"/>
              </a:rPr>
              <a:t>i</a:t>
            </a:r>
            <a:r>
              <a:rPr lang="en-US" sz="2400">
                <a:latin typeface="Arial Rounded MT Bold" pitchFamily="34" charset="0"/>
              </a:rPr>
              <a:t>(S)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}</a:t>
            </a:r>
          </a:p>
          <a:p>
            <a:pPr lvl="1" algn="l">
              <a:buFontTx/>
              <a:buChar char="•"/>
            </a:pPr>
            <a:endParaRPr lang="en-US" sz="1000">
              <a:latin typeface="Arial Rounded MT Bold" pitchFamily="34" charset="0"/>
            </a:endParaRPr>
          </a:p>
          <a:p>
            <a:pPr lvl="1" algn="l">
              <a:buFontTx/>
              <a:buChar char="•"/>
            </a:pPr>
            <a:r>
              <a:rPr lang="en-US" sz="2400">
                <a:latin typeface="Arial Rounded MT Bold" pitchFamily="34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cover weight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 of f</a:t>
            </a:r>
            <a:r>
              <a:rPr lang="en-US" sz="2400" baseline="30000">
                <a:latin typeface="Arial Rounded MT Bold" pitchFamily="34" charset="0"/>
                <a:sym typeface="Symbol" pitchFamily="18" charset="2"/>
              </a:rPr>
              <a:t>i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 is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w</a:t>
            </a:r>
            <a:r>
              <a:rPr lang="en-US" sz="2400" baseline="-250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i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=</a:t>
            </a:r>
            <a:r>
              <a:rPr lang="en-US" sz="2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400">
                <a:latin typeface="Arial Rounded MT Bold" pitchFamily="34" charset="0"/>
              </a:rPr>
              <a:t>1 / (1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–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f</a:t>
            </a:r>
            <a:r>
              <a:rPr lang="en-US" sz="2400" baseline="30000">
                <a:latin typeface="Arial Rounded MT Bold" pitchFamily="34" charset="0"/>
              </a:rPr>
              <a:t>i</a:t>
            </a:r>
            <a:r>
              <a:rPr lang="en-US" sz="2400">
                <a:latin typeface="Arial Rounded MT Bold" pitchFamily="34" charset="0"/>
              </a:rPr>
              <a:t>(S))</a:t>
            </a:r>
          </a:p>
          <a:p>
            <a:pPr lvl="1" algn="l">
              <a:buFontTx/>
              <a:buChar char="•"/>
            </a:pPr>
            <a:endParaRPr lang="en-US" sz="1000">
              <a:latin typeface="Arial Rounded MT Bold" pitchFamily="34" charset="0"/>
            </a:endParaRPr>
          </a:p>
          <a:p>
            <a:pPr lvl="1" algn="l">
              <a:buFontTx/>
              <a:buChar char="•"/>
            </a:pPr>
            <a:r>
              <a:rPr lang="en-US" sz="2400">
                <a:latin typeface="Arial Rounded MT Bold" pitchFamily="34" charset="0"/>
              </a:rPr>
              <a:t> select item j with maximal ∑</a:t>
            </a:r>
            <a:r>
              <a:rPr lang="en-US" sz="2400" baseline="-25000">
                <a:latin typeface="Arial Rounded MT Bold" pitchFamily="34" charset="0"/>
              </a:rPr>
              <a:t>i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c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</a:rPr>
              <a:t>w</a:t>
            </a:r>
            <a:r>
              <a:rPr lang="en-US" sz="2400" baseline="-25000">
                <a:solidFill>
                  <a:srgbClr val="0000FF"/>
                </a:solidFill>
                <a:latin typeface="Arial Rounded MT Bold" pitchFamily="34" charset="0"/>
              </a:rPr>
              <a:t>i</a:t>
            </a:r>
            <a:endParaRPr lang="en-US" sz="240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330450" y="4768850"/>
            <a:ext cx="225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 Rounded MT Bold" pitchFamily="34" charset="0"/>
              </a:rPr>
              <a:t>i</a:t>
            </a:r>
          </a:p>
          <a:p>
            <a:pPr algn="l"/>
            <a:r>
              <a:rPr lang="en-US" sz="1200">
                <a:latin typeface="Arial Rounded MT Bold" pitchFamily="34" charset="0"/>
              </a:rPr>
              <a:t>j</a:t>
            </a:r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6232525" y="5807075"/>
            <a:ext cx="225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 Rounded MT Bold" pitchFamily="34" charset="0"/>
              </a:rPr>
              <a:t>i</a:t>
            </a:r>
          </a:p>
          <a:p>
            <a:pPr algn="l"/>
            <a:r>
              <a:rPr lang="en-US" sz="1200">
                <a:latin typeface="Arial Rounded MT Bold" pitchFamily="34" charset="0"/>
              </a:rPr>
              <a:t>j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0994" name="Object 2"/>
          <p:cNvGraphicFramePr>
            <a:graphicFrameLocks noChangeAspect="1"/>
          </p:cNvGraphicFramePr>
          <p:nvPr/>
        </p:nvGraphicFramePr>
        <p:xfrm>
          <a:off x="1447800" y="3886200"/>
          <a:ext cx="2058988" cy="2514600"/>
        </p:xfrm>
        <a:graphic>
          <a:graphicData uri="http://schemas.openxmlformats.org/presentationml/2006/ole">
            <p:oleObj spid="_x0000_s340994" name="Equation" r:id="rId5" imgW="1434960" imgH="1752480" progId="">
              <p:embed/>
            </p:oleObj>
          </a:graphicData>
        </a:graphic>
      </p:graphicFrame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3536950" y="3917950"/>
            <a:ext cx="1111250" cy="25781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1</a:t>
            </a:r>
            <a:r>
              <a:rPr lang="en-US">
                <a:latin typeface="Arial Rounded MT Bold" pitchFamily="34" charset="0"/>
              </a:rPr>
              <a:t> = 1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n-√n </a:t>
            </a:r>
            <a:r>
              <a:rPr lang="en-US">
                <a:latin typeface="Arial Rounded MT Bold" pitchFamily="34" charset="0"/>
              </a:rPr>
              <a:t>= 1</a:t>
            </a:r>
            <a:endParaRPr lang="en-US" baseline="-25000">
              <a:latin typeface="Arial Rounded MT Bold" pitchFamily="34" charset="0"/>
            </a:endParaRP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 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n </a:t>
            </a:r>
            <a:r>
              <a:rPr lang="en-US">
                <a:latin typeface="Arial Rounded MT Bold" pitchFamily="34" charset="0"/>
                <a:cs typeface="Aharoni" pitchFamily="2" charset="-79"/>
              </a:rPr>
              <a:t>= 1</a:t>
            </a:r>
            <a:endParaRPr lang="en-US" baseline="-25000">
              <a:latin typeface="Arial Rounded MT Bold" pitchFamily="34" charset="0"/>
              <a:cs typeface="Aharoni" pitchFamily="2" charset="-79"/>
            </a:endParaRPr>
          </a:p>
          <a:p>
            <a:pPr algn="l"/>
            <a:endParaRPr lang="en-US" baseline="30000">
              <a:latin typeface="Arial Rounded MT Bold" pitchFamily="34" charset="0"/>
            </a:endParaRP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3533775" y="3914775"/>
            <a:ext cx="1111250" cy="25781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1</a:t>
            </a:r>
            <a:r>
              <a:rPr lang="en-US">
                <a:latin typeface="Arial Rounded MT Bold" pitchFamily="34" charset="0"/>
              </a:rPr>
              <a:t> = </a:t>
            </a: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n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n-√n </a:t>
            </a:r>
            <a:r>
              <a:rPr lang="en-US">
                <a:latin typeface="Arial Rounded MT Bold" pitchFamily="34" charset="0"/>
              </a:rPr>
              <a:t>= </a:t>
            </a:r>
            <a:r>
              <a:rPr lang="en-US">
                <a:solidFill>
                  <a:srgbClr val="0000FF"/>
                </a:solidFill>
                <a:latin typeface="Arial Rounded MT Bold" pitchFamily="34" charset="0"/>
              </a:rPr>
              <a:t>n</a:t>
            </a:r>
            <a:endParaRPr lang="en-US" baseline="-25000">
              <a:solidFill>
                <a:srgbClr val="0000FF"/>
              </a:solidFill>
              <a:latin typeface="Arial Rounded MT Bold" pitchFamily="34" charset="0"/>
            </a:endParaRP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 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w</a:t>
            </a:r>
            <a:r>
              <a:rPr lang="en-US" baseline="-25000">
                <a:latin typeface="Arial Rounded MT Bold" pitchFamily="34" charset="0"/>
              </a:rPr>
              <a:t>n </a:t>
            </a:r>
            <a:r>
              <a:rPr lang="en-US">
                <a:latin typeface="Arial Rounded MT Bold" pitchFamily="34" charset="0"/>
                <a:cs typeface="Aharoni" pitchFamily="2" charset="-79"/>
              </a:rPr>
              <a:t>= 1</a:t>
            </a:r>
            <a:endParaRPr lang="en-US" baseline="-25000">
              <a:latin typeface="Arial Rounded MT Bold" pitchFamily="34" charset="0"/>
              <a:cs typeface="Aharoni" pitchFamily="2" charset="-79"/>
            </a:endParaRPr>
          </a:p>
          <a:p>
            <a:pPr algn="l"/>
            <a:endParaRPr lang="en-US" baseline="30000">
              <a:latin typeface="Arial Rounded MT Bold" pitchFamily="34" charset="0"/>
            </a:endParaRP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Adaptive</a:t>
            </a:r>
            <a:r>
              <a:rPr lang="en-US" sz="3200">
                <a:latin typeface="Arial Rounded MT Bold" pitchFamily="34" charset="0"/>
              </a:rPr>
              <a:t> scheme: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In each step: select an item with maximal contribution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with respect to functions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residual cover</a:t>
            </a:r>
            <a:endParaRPr lang="en-US" sz="2800"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Scheme continued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530350" y="3584575"/>
            <a:ext cx="21494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  1     2   </a:t>
            </a:r>
            <a:r>
              <a:rPr lang="en-US" sz="1400">
                <a:latin typeface="Arial Rounded MT Bold" pitchFamily="34" charset="0"/>
              </a:rPr>
              <a:t> </a:t>
            </a:r>
            <a:r>
              <a:rPr lang="en-US">
                <a:latin typeface="Arial Rounded MT Bold" pitchFamily="34" charset="0"/>
              </a:rPr>
              <a:t> 3 … √n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952500" y="3994150"/>
            <a:ext cx="730250" cy="255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1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n-√n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</a:t>
            </a:r>
          </a:p>
          <a:p>
            <a:pPr algn="l"/>
            <a:r>
              <a:rPr lang="en-US" baseline="30000">
                <a:latin typeface="Arial Rounded MT Bold" pitchFamily="34" charset="0"/>
              </a:rPr>
              <a:t>. </a:t>
            </a:r>
          </a:p>
          <a:p>
            <a:pPr algn="l"/>
            <a:endParaRPr lang="en-US" sz="1200">
              <a:latin typeface="Arial Rounded MT Bold" pitchFamily="34" charset="0"/>
            </a:endParaRPr>
          </a:p>
          <a:p>
            <a:pPr algn="l"/>
            <a:r>
              <a:rPr lang="en-US">
                <a:latin typeface="Arial Rounded MT Bold" pitchFamily="34" charset="0"/>
              </a:rPr>
              <a:t>f</a:t>
            </a:r>
            <a:r>
              <a:rPr lang="en-US" baseline="30000">
                <a:latin typeface="Arial Rounded MT Bold" pitchFamily="34" charset="0"/>
              </a:rPr>
              <a:t>n</a:t>
            </a:r>
          </a:p>
          <a:p>
            <a:pPr algn="l"/>
            <a:endParaRPr lang="en-US" baseline="30000">
              <a:latin typeface="Arial Rounded MT Bold" pitchFamily="34" charset="0"/>
            </a:endParaRP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787900" y="5327650"/>
            <a:ext cx="4159250" cy="1082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 Rounded MT Bold" pitchFamily="34" charset="0"/>
              </a:rPr>
              <a:t>order = (1,2,…)</a:t>
            </a:r>
          </a:p>
          <a:p>
            <a:pPr algn="l"/>
            <a:endParaRPr lang="en-US" sz="900">
              <a:latin typeface="Arial Rounded MT Bold" pitchFamily="34" charset="0"/>
            </a:endParaRPr>
          </a:p>
          <a:p>
            <a:pPr algn="l"/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 Rounded MT Bold" pitchFamily="34" charset="0"/>
              </a:rPr>
              <a:t>*</a:t>
            </a:r>
            <a:r>
              <a:rPr lang="en-US" sz="2800">
                <a:latin typeface="Arial Rounded MT Bold" pitchFamily="34" charset="0"/>
              </a:rPr>
              <a:t> = 1 / (1</a:t>
            </a:r>
            <a:r>
              <a:rPr lang="en-US" sz="24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–</a:t>
            </a:r>
            <a:r>
              <a:rPr lang="en-US" sz="24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(1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–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1/n)) = n</a:t>
            </a:r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6584950" y="5245100"/>
            <a:ext cx="9906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5289550" y="3930650"/>
            <a:ext cx="3200400" cy="974725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latin typeface="Arial Rounded MT Bold" pitchFamily="34" charset="0"/>
              </a:rPr>
              <a:t>select item j with maximal ∑</a:t>
            </a:r>
            <a:r>
              <a:rPr lang="en-US" sz="2800" baseline="-25000">
                <a:latin typeface="Arial Rounded MT Bold" pitchFamily="34" charset="0"/>
              </a:rPr>
              <a:t>i</a:t>
            </a:r>
            <a:r>
              <a:rPr lang="en-US" sz="2800">
                <a:latin typeface="Arial Rounded MT Bold" pitchFamily="34" charset="0"/>
              </a:rPr>
              <a:t> c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w</a:t>
            </a:r>
            <a:r>
              <a:rPr lang="en-US" sz="2800" baseline="-25000">
                <a:solidFill>
                  <a:srgbClr val="0000FF"/>
                </a:solidFill>
                <a:latin typeface="Arial Rounded MT Bold" pitchFamily="34" charset="0"/>
              </a:rPr>
              <a:t>i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7432675" y="4432300"/>
            <a:ext cx="2254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>
                <a:latin typeface="Arial Rounded MT Bold" pitchFamily="34" charset="0"/>
              </a:rPr>
              <a:t>i</a:t>
            </a:r>
          </a:p>
          <a:p>
            <a:pPr algn="l"/>
            <a:r>
              <a:rPr lang="en-US" sz="1200">
                <a:latin typeface="Arial Rounded MT Bold" pitchFamily="34" charset="0"/>
              </a:rPr>
              <a:t>j</a:t>
            </a:r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6203950" y="5943600"/>
            <a:ext cx="1905000" cy="5334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animBg="1"/>
      <p:bldP spid="340996" grpId="0" animBg="1"/>
      <p:bldP spid="341002" grpId="0" animBg="1"/>
      <p:bldP spid="341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Arial Rounded MT Bold" pitchFamily="34" charset="0"/>
              </a:rPr>
              <a:t>Scheme</a:t>
            </a:r>
            <a:r>
              <a:rPr lang="en-US" sz="3200">
                <a:solidFill>
                  <a:srgbClr val="006633"/>
                </a:solidFill>
                <a:latin typeface="Arial Rounded MT Bold" pitchFamily="34" charset="0"/>
              </a:rPr>
              <a:t> </a:t>
            </a:r>
            <a:r>
              <a:rPr lang="en-US" sz="3200">
                <a:latin typeface="Arial Rounded MT Bold" pitchFamily="34" charset="0"/>
              </a:rPr>
              <a:t>guarantees: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</a:rPr>
              <a:t>optimal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O(ln(1/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))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-approx 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  <a:sym typeface="Symbol" pitchFamily="18" charset="2"/>
              </a:rPr>
              <a:t> is 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smallest non-zero marginal value		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 = min</a:t>
            </a:r>
            <a:r>
              <a:rPr lang="en-US" sz="100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{</a:t>
            </a:r>
            <a:r>
              <a:rPr lang="en-US" sz="2800">
                <a:latin typeface="Arial Rounded MT Bold" pitchFamily="34" charset="0"/>
              </a:rPr>
              <a:t>f</a:t>
            </a:r>
            <a:r>
              <a:rPr lang="en-US" sz="2800" baseline="30000">
                <a:latin typeface="Arial Rounded MT Bold" pitchFamily="34" charset="0"/>
              </a:rPr>
              <a:t>i</a:t>
            </a:r>
            <a:r>
              <a:rPr lang="en-US" sz="2800">
                <a:latin typeface="Arial Rounded MT Bold" pitchFamily="34" charset="0"/>
              </a:rPr>
              <a:t>(S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U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{j})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–</a:t>
            </a:r>
            <a:r>
              <a:rPr lang="en-US" sz="2000">
                <a:latin typeface="Arial Rounded MT Bold" pitchFamily="34" charset="0"/>
              </a:rPr>
              <a:t> </a:t>
            </a:r>
            <a:r>
              <a:rPr lang="en-US" sz="2800">
                <a:latin typeface="Arial Rounded MT Bold" pitchFamily="34" charset="0"/>
              </a:rPr>
              <a:t>f</a:t>
            </a:r>
            <a:r>
              <a:rPr lang="en-US" sz="2800" baseline="30000">
                <a:latin typeface="Arial Rounded MT Bold" pitchFamily="34" charset="0"/>
              </a:rPr>
              <a:t>i</a:t>
            </a:r>
            <a:r>
              <a:rPr lang="en-US" sz="2800">
                <a:latin typeface="Arial Rounded MT Bold" pitchFamily="34" charset="0"/>
              </a:rPr>
              <a:t>(S) 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&gt; 0}</a:t>
            </a:r>
          </a:p>
          <a:p>
            <a:pPr marL="990600" lvl="1" indent="-533400" algn="l">
              <a:spcBef>
                <a:spcPct val="20000"/>
              </a:spcBef>
            </a:pPr>
            <a:endParaRPr lang="en-US" sz="1000">
              <a:latin typeface="Arial Rounded MT Bold" pitchFamily="34" charset="0"/>
              <a:sym typeface="Symbol" pitchFamily="18" charset="2"/>
            </a:endParaRPr>
          </a:p>
          <a:p>
            <a:pPr marL="609600" indent="-609600" algn="l">
              <a:spcBef>
                <a:spcPct val="20000"/>
              </a:spcBef>
            </a:pPr>
            <a:r>
              <a:rPr lang="en-US" sz="3200">
                <a:latin typeface="Arial Rounded MT Bold" pitchFamily="34" charset="0"/>
                <a:sym typeface="Symbol" pitchFamily="18" charset="2"/>
              </a:rPr>
              <a:t>Hardness: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latin typeface="Arial Rounded MT Bold" pitchFamily="34" charset="0"/>
              </a:rPr>
              <a:t>an </a:t>
            </a:r>
            <a:r>
              <a:rPr lang="el-GR" sz="2800">
                <a:solidFill>
                  <a:srgbClr val="0000FF"/>
                </a:solidFill>
              </a:rPr>
              <a:t>Ω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(ln(1/</a:t>
            </a:r>
            <a:r>
              <a:rPr lang="en-US" sz="280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))</a:t>
            </a:r>
            <a:r>
              <a:rPr lang="en-US" sz="2800">
                <a:latin typeface="Arial Rounded MT Bold" pitchFamily="34" charset="0"/>
                <a:sym typeface="Symbol" pitchFamily="18" charset="2"/>
              </a:rPr>
              <a:t>-inapprox assuming P≠NP via reduction from set cover</a:t>
            </a:r>
          </a:p>
          <a:p>
            <a:pPr marL="990600" lvl="1" indent="-533400" algn="l">
              <a:spcBef>
                <a:spcPct val="20000"/>
              </a:spcBef>
              <a:buFontTx/>
              <a:buChar char="–"/>
            </a:pPr>
            <a:endParaRPr lang="en-US" sz="2800">
              <a:solidFill>
                <a:srgbClr val="006633"/>
              </a:solidFill>
              <a:latin typeface="Arial Rounded MT Bold" pitchFamily="34" charset="0"/>
              <a:sym typeface="Symbol" pitchFamily="18" charset="2"/>
            </a:endParaRPr>
          </a:p>
          <a:p>
            <a:pPr marL="609600" indent="-609600" algn="l">
              <a:spcBef>
                <a:spcPct val="20000"/>
              </a:spcBef>
            </a:pPr>
            <a:endParaRPr lang="en-US" sz="3200">
              <a:solidFill>
                <a:srgbClr val="006633"/>
              </a:solidFill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Arial Black" pitchFamily="34" charset="0"/>
              </a:rPr>
              <a:t>Submodular</a:t>
            </a:r>
            <a:r>
              <a:rPr lang="en-US" sz="3600" dirty="0">
                <a:latin typeface="Arial Black" pitchFamily="34" charset="0"/>
              </a:rPr>
              <a:t> contribution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1495425" y="2149475"/>
            <a:ext cx="1371600" cy="457200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3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3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Preliminaries: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err="1" smtClean="0">
                <a:solidFill>
                  <a:srgbClr val="006633"/>
                </a:solidFill>
                <a:latin typeface="Arial Rounded MT Bold" pitchFamily="34" charset="0"/>
              </a:rPr>
              <a:t>Submodularity</a:t>
            </a:r>
            <a:endParaRPr lang="en-US" dirty="0">
              <a:solidFill>
                <a:srgbClr val="00663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Summery (part I)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6633"/>
                </a:solidFill>
                <a:latin typeface="Arial Rounded MT Bold" pitchFamily="34" charset="0"/>
              </a:rPr>
              <a:t>Contributions</a:t>
            </a:r>
            <a:r>
              <a:rPr lang="en-US" sz="3200" dirty="0">
                <a:latin typeface="Arial Rounded MT Bold" pitchFamily="34" charset="0"/>
              </a:rPr>
              <a:t>: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 fast deterministic combinatorial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log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-approx</a:t>
            </a:r>
            <a:endParaRPr lang="en-US" sz="28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log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-hardness</a:t>
            </a:r>
            <a:endParaRPr lang="en-US" sz="28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0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spcBef>
                <a:spcPct val="20000"/>
              </a:spcBef>
            </a:pPr>
            <a:r>
              <a:rPr lang="en-US" sz="2000" b="1" dirty="0">
                <a:latin typeface="Arial Rounded MT Bold" pitchFamily="34" charset="0"/>
                <a:sym typeface="Wingdings" pitchFamily="2" charset="2"/>
              </a:rPr>
              <a:t></a:t>
            </a:r>
            <a:r>
              <a:rPr lang="en-US" sz="2800" dirty="0">
                <a:latin typeface="Arial Rounded MT Bold" pitchFamily="34" charset="0"/>
                <a:sym typeface="Wingdings" pitchFamily="2" charset="2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computational separation</a:t>
            </a:r>
            <a:r>
              <a:rPr lang="en-US" sz="2800" dirty="0">
                <a:latin typeface="Arial Rounded MT Bold" pitchFamily="34" charset="0"/>
                <a:sym typeface="Symbol" pitchFamily="18" charset="2"/>
              </a:rPr>
              <a:t> of 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log order </a:t>
            </a:r>
            <a:r>
              <a:rPr lang="en-US" sz="2800" dirty="0">
                <a:latin typeface="Arial Rounded MT Bold" pitchFamily="34" charset="0"/>
                <a:sym typeface="Symbol" pitchFamily="18" charset="2"/>
              </a:rPr>
              <a:t>between 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linear and </a:t>
            </a:r>
            <a:r>
              <a:rPr lang="en-US" sz="2800" dirty="0" err="1" smtClean="0">
                <a:latin typeface="Arial Rounded MT Bold" pitchFamily="34" charset="0"/>
                <a:sym typeface="Symbol" pitchFamily="18" charset="2"/>
              </a:rPr>
              <a:t>submodular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 settings</a:t>
            </a:r>
            <a:endParaRPr lang="en-US" sz="28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latin typeface="Arial Rounded MT Bold" pitchFamily="34" charset="0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Part II: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err="1" smtClean="0">
                <a:solidFill>
                  <a:srgbClr val="006633"/>
                </a:solidFill>
                <a:latin typeface="Arial Rounded MT Bold" pitchFamily="34" charset="0"/>
              </a:rPr>
              <a:t>Submodular</a:t>
            </a:r>
            <a:endParaRPr lang="en-US" sz="6000" dirty="0" smtClean="0">
              <a:solidFill>
                <a:srgbClr val="006633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006633"/>
                </a:solidFill>
                <a:latin typeface="Arial Rounded MT Bold" pitchFamily="34" charset="0"/>
              </a:rPr>
              <a:t> Packing</a:t>
            </a:r>
            <a:endParaRPr lang="en-US" dirty="0">
              <a:solidFill>
                <a:srgbClr val="00663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6633"/>
                </a:solidFill>
                <a:latin typeface="Arial Rounded MT Bold" pitchFamily="34" charset="0"/>
              </a:rPr>
              <a:t>Input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n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items	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	     	 </a:t>
            </a:r>
            <a:r>
              <a:rPr lang="en-US" dirty="0" smtClean="0">
                <a:latin typeface="Arial Rounded MT Bold" pitchFamily="34" charset="0"/>
              </a:rPr>
              <a:t>[n] </a:t>
            </a:r>
            <a:r>
              <a:rPr lang="en-US" dirty="0">
                <a:latin typeface="Arial Rounded MT Bold" pitchFamily="34" charset="0"/>
              </a:rPr>
              <a:t>= {1</a:t>
            </a:r>
            <a:r>
              <a:rPr lang="en-US" dirty="0" smtClean="0">
                <a:latin typeface="Arial Rounded MT Bold" pitchFamily="34" charset="0"/>
              </a:rPr>
              <a:t>,…,n}</a:t>
            </a:r>
            <a:endParaRPr lang="en-US" dirty="0">
              <a:latin typeface="Arial Rounded MT Bold" pitchFamily="34" charset="0"/>
            </a:endParaRPr>
          </a:p>
          <a:p>
            <a:pPr lvl="1"/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m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constraints</a:t>
            </a:r>
            <a:r>
              <a:rPr lang="en-US" dirty="0" smtClean="0">
                <a:latin typeface="Arial Rounded MT Bold" pitchFamily="34" charset="0"/>
              </a:rPr>
              <a:t> Ax ≤ b	 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A[0,1]</a:t>
            </a:r>
            <a:r>
              <a:rPr lang="en-US" baseline="30000" dirty="0" err="1" smtClean="0">
                <a:latin typeface="Arial Rounded MT Bold" pitchFamily="34" charset="0"/>
              </a:rPr>
              <a:t>mxn</a:t>
            </a:r>
            <a:r>
              <a:rPr lang="en-US" dirty="0" smtClean="0">
                <a:latin typeface="Arial Rounded MT Bold" pitchFamily="34" charset="0"/>
              </a:rPr>
              <a:t>, b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[1,∞)</a:t>
            </a:r>
            <a:r>
              <a:rPr lang="en-US" baseline="30000" dirty="0" smtClean="0">
                <a:latin typeface="Arial Rounded MT Bold" pitchFamily="34" charset="0"/>
              </a:rPr>
              <a:t>m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err="1" smtClean="0">
                <a:solidFill>
                  <a:srgbClr val="0000FF"/>
                </a:solidFill>
                <a:latin typeface="Arial Rounded MT Bold" pitchFamily="34" charset="0"/>
              </a:rPr>
              <a:t>submodular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function</a:t>
            </a:r>
            <a:r>
              <a:rPr lang="en-US" dirty="0" smtClean="0">
                <a:latin typeface="Arial Rounded MT Bold" pitchFamily="34" charset="0"/>
              </a:rPr>
              <a:t> 	 f: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2</a:t>
            </a:r>
            <a:r>
              <a:rPr lang="en-US" baseline="30000" dirty="0" smtClean="0">
                <a:latin typeface="Arial Rounded MT Bold" pitchFamily="34" charset="0"/>
              </a:rPr>
              <a:t>[n]</a:t>
            </a:r>
            <a:r>
              <a:rPr lang="en-US" sz="1600" baseline="300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→</a:t>
            </a:r>
            <a:r>
              <a:rPr lang="en-US" sz="1600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 smtClean="0">
                <a:latin typeface="Arial Rounded MT Bold" pitchFamily="34" charset="0"/>
              </a:rPr>
              <a:t>+</a:t>
            </a:r>
            <a:endParaRPr lang="en-US" dirty="0" smtClean="0">
              <a:latin typeface="Arial Rounded MT Bold" pitchFamily="34" charset="0"/>
            </a:endParaRPr>
          </a:p>
          <a:p>
            <a:pPr lvl="1">
              <a:buNone/>
            </a:pPr>
            <a:endParaRPr lang="en-US" sz="2400" baseline="-25000" dirty="0">
              <a:latin typeface="Arial Rounded MT Bold" pitchFamily="34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6633"/>
                </a:solidFill>
                <a:latin typeface="Arial Rounded MT Bold" pitchFamily="34" charset="0"/>
              </a:rPr>
              <a:t>Goal</a:t>
            </a:r>
            <a:r>
              <a:rPr lang="en-US" dirty="0" smtClean="0">
                <a:latin typeface="Arial Rounded MT Bold" pitchFamily="34" charset="0"/>
              </a:rPr>
              <a:t>:</a:t>
            </a:r>
            <a:endParaRPr lang="en-US" dirty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find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that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maximizes </a:t>
            </a:r>
            <a:r>
              <a:rPr lang="en-US" dirty="0" smtClean="0">
                <a:latin typeface="Arial Rounded MT Bold" pitchFamily="34" charset="0"/>
              </a:rPr>
              <a:t>f(S) </a:t>
            </a:r>
            <a:r>
              <a:rPr lang="en-US" dirty="0" smtClean="0">
                <a:latin typeface="Arial Rounded MT Bold" pitchFamily="34" charset="0"/>
              </a:rPr>
              <a:t>under </a:t>
            </a:r>
            <a:r>
              <a:rPr lang="en-US" dirty="0" err="1" smtClean="0">
                <a:latin typeface="Arial Rounded MT Bold" pitchFamily="34" charset="0"/>
              </a:rPr>
              <a:t>Ax</a:t>
            </a:r>
            <a:r>
              <a:rPr lang="en-US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≤ </a:t>
            </a:r>
            <a:r>
              <a:rPr lang="en-US" dirty="0" smtClean="0">
                <a:latin typeface="Arial Rounded MT Bold" pitchFamily="34" charset="0"/>
              </a:rPr>
              <a:t>b</a:t>
            </a:r>
          </a:p>
          <a:p>
            <a:pPr lvl="1"/>
            <a:r>
              <a:rPr lang="en-US" sz="2800" dirty="0" err="1" smtClean="0">
                <a:latin typeface="Arial Rounded MT Bold" pitchFamily="34" charset="0"/>
              </a:rPr>
              <a:t>x</a:t>
            </a:r>
            <a:r>
              <a:rPr lang="en-US" sz="2800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{0,1}</a:t>
            </a:r>
            <a:r>
              <a:rPr lang="en-US" baseline="30000" dirty="0" smtClean="0">
                <a:latin typeface="Arial Rounded MT Bold" pitchFamily="34" charset="0"/>
              </a:rPr>
              <a:t>n</a:t>
            </a:r>
            <a:r>
              <a:rPr lang="en-US" sz="2800" dirty="0" smtClean="0">
                <a:latin typeface="Arial Rounded MT Bold" pitchFamily="34" charset="0"/>
              </a:rPr>
              <a:t> is characteristic </a:t>
            </a:r>
            <a:r>
              <a:rPr lang="en-US" sz="2800" dirty="0" smtClean="0">
                <a:latin typeface="Arial Rounded MT Bold" pitchFamily="34" charset="0"/>
              </a:rPr>
              <a:t>vector </a:t>
            </a:r>
            <a:r>
              <a:rPr lang="en-US" sz="2800" dirty="0" smtClean="0">
                <a:latin typeface="Arial Rounded MT Bold" pitchFamily="34" charset="0"/>
              </a:rPr>
              <a:t>of S</a:t>
            </a:r>
            <a:endParaRPr lang="en-US" sz="2800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Maximize </a:t>
            </a:r>
            <a:r>
              <a:rPr lang="en-US" sz="3600" dirty="0" err="1" smtClean="0">
                <a:latin typeface="Arial Black" pitchFamily="34" charset="0"/>
              </a:rPr>
              <a:t>submodular</a:t>
            </a:r>
            <a:r>
              <a:rPr lang="en-US" sz="3600" dirty="0" smtClean="0">
                <a:latin typeface="Arial Black" pitchFamily="34" charset="0"/>
              </a:rPr>
              <a:t> function </a:t>
            </a:r>
            <a:r>
              <a:rPr lang="en-US" sz="3600" dirty="0" err="1" smtClean="0">
                <a:latin typeface="Arial Black" pitchFamily="34" charset="0"/>
              </a:rPr>
              <a:t>s.t</a:t>
            </a:r>
            <a:r>
              <a:rPr lang="en-US" sz="3600" dirty="0" smtClean="0">
                <a:latin typeface="Arial Black" pitchFamily="34" charset="0"/>
              </a:rPr>
              <a:t>. packing constraints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6633"/>
                </a:solidFill>
                <a:latin typeface="Arial Rounded MT Bold" pitchFamily="34" charset="0"/>
              </a:rPr>
              <a:t>Input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n </a:t>
            </a:r>
            <a:r>
              <a:rPr lang="en-US" dirty="0">
                <a:latin typeface="Arial Rounded MT Bold" pitchFamily="34" charset="0"/>
              </a:rPr>
              <a:t>items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		 </a:t>
            </a:r>
            <a:r>
              <a:rPr lang="en-US" dirty="0" smtClean="0">
                <a:latin typeface="Arial Rounded MT Bold" pitchFamily="34" charset="0"/>
              </a:rPr>
              <a:t>[n] </a:t>
            </a:r>
            <a:r>
              <a:rPr lang="en-US" dirty="0">
                <a:latin typeface="Arial Rounded MT Bold" pitchFamily="34" charset="0"/>
              </a:rPr>
              <a:t>= {1</a:t>
            </a:r>
            <a:r>
              <a:rPr lang="en-US" dirty="0" smtClean="0">
                <a:latin typeface="Arial Rounded MT Bold" pitchFamily="34" charset="0"/>
              </a:rPr>
              <a:t>,…,n}</a:t>
            </a:r>
            <a:endParaRPr lang="en-US" dirty="0">
              <a:latin typeface="Arial Rounded MT Bold" pitchFamily="34" charset="0"/>
            </a:endParaRPr>
          </a:p>
          <a:p>
            <a:pPr lvl="1"/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m constraints Ax </a:t>
            </a:r>
            <a:r>
              <a:rPr lang="en-US" dirty="0" smtClean="0">
                <a:latin typeface="Arial Rounded MT Bold" pitchFamily="34" charset="0"/>
              </a:rPr>
              <a:t>≤ b	 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A[0,1]</a:t>
            </a:r>
            <a:r>
              <a:rPr lang="en-US" baseline="30000" dirty="0" err="1" smtClean="0">
                <a:latin typeface="Arial Rounded MT Bold" pitchFamily="34" charset="0"/>
              </a:rPr>
              <a:t>mxn</a:t>
            </a:r>
            <a:r>
              <a:rPr lang="en-US" dirty="0" smtClean="0">
                <a:latin typeface="Arial Rounded MT Bold" pitchFamily="34" charset="0"/>
              </a:rPr>
              <a:t>, b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[1,∞)</a:t>
            </a:r>
            <a:r>
              <a:rPr lang="en-US" baseline="30000" dirty="0" smtClean="0">
                <a:latin typeface="Arial Rounded MT Bold" pitchFamily="34" charset="0"/>
              </a:rPr>
              <a:t>m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linear function 		 f = </a:t>
            </a:r>
            <a:r>
              <a:rPr lang="en-US" dirty="0" err="1" smtClean="0">
                <a:solidFill>
                  <a:srgbClr val="0000FF"/>
                </a:solidFill>
                <a:latin typeface="Arial Rounded MT Bold" pitchFamily="34" charset="0"/>
              </a:rPr>
              <a:t>cx</a:t>
            </a:r>
            <a:r>
              <a:rPr lang="en-US" dirty="0" smtClean="0">
                <a:latin typeface="Arial Rounded MT Bold" pitchFamily="34" charset="0"/>
              </a:rPr>
              <a:t>, where </a:t>
            </a:r>
            <a:r>
              <a:rPr lang="en-US" dirty="0" err="1" smtClean="0">
                <a:solidFill>
                  <a:srgbClr val="0000FF"/>
                </a:solidFill>
                <a:latin typeface="Arial Rounded MT Bold" pitchFamily="34" charset="0"/>
              </a:rPr>
              <a:t>c</a:t>
            </a:r>
            <a:r>
              <a:rPr lang="en-US" dirty="0" err="1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</a:t>
            </a:r>
            <a:r>
              <a:rPr lang="en-US" dirty="0" err="1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 smtClean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</a:t>
            </a:r>
            <a:endParaRPr lang="en-US" baseline="-25000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lvl="1">
              <a:buNone/>
            </a:pPr>
            <a:endParaRPr lang="en-US" sz="2400" baseline="-25000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r>
              <a:rPr lang="en-US" dirty="0" smtClean="0">
                <a:solidFill>
                  <a:srgbClr val="006633"/>
                </a:solidFill>
                <a:latin typeface="Arial Rounded MT Bold" pitchFamily="34" charset="0"/>
              </a:rPr>
              <a:t>Goal</a:t>
            </a:r>
            <a:r>
              <a:rPr lang="en-US" dirty="0" smtClean="0">
                <a:latin typeface="Arial Rounded MT Bold" pitchFamily="34" charset="0"/>
              </a:rPr>
              <a:t>: (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integer packing LP</a:t>
            </a:r>
            <a:r>
              <a:rPr lang="en-US" dirty="0" smtClean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find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S that maximizes </a:t>
            </a:r>
            <a:r>
              <a:rPr lang="en-US" dirty="0" err="1" smtClean="0">
                <a:latin typeface="Arial Rounded MT Bold" pitchFamily="34" charset="0"/>
              </a:rPr>
              <a:t>cx</a:t>
            </a:r>
            <a:r>
              <a:rPr lang="en-US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 under </a:t>
            </a:r>
            <a:r>
              <a:rPr lang="en-US" dirty="0" err="1" smtClean="0">
                <a:latin typeface="Arial Rounded MT Bold" pitchFamily="34" charset="0"/>
              </a:rPr>
              <a:t>Ax</a:t>
            </a:r>
            <a:r>
              <a:rPr lang="en-US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≤ </a:t>
            </a:r>
            <a:r>
              <a:rPr lang="en-US" dirty="0" smtClean="0">
                <a:latin typeface="Arial Rounded MT Bold" pitchFamily="34" charset="0"/>
              </a:rPr>
              <a:t>b</a:t>
            </a:r>
          </a:p>
          <a:p>
            <a:pPr lvl="1"/>
            <a:r>
              <a:rPr lang="en-US" sz="2800" dirty="0" err="1" smtClean="0">
                <a:latin typeface="Arial Rounded MT Bold" pitchFamily="34" charset="0"/>
              </a:rPr>
              <a:t>x</a:t>
            </a:r>
            <a:r>
              <a:rPr lang="en-US" sz="2800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</a:t>
            </a:r>
            <a:r>
              <a:rPr lang="en-US" dirty="0" smtClean="0">
                <a:latin typeface="Arial Rounded MT Bold" pitchFamily="34" charset="0"/>
                <a:sym typeface="Symbol" pitchFamily="18" charset="2"/>
              </a:rPr>
              <a:t>{0,1}</a:t>
            </a:r>
            <a:r>
              <a:rPr lang="en-US" baseline="30000" dirty="0" smtClean="0">
                <a:latin typeface="Arial Rounded MT Bold" pitchFamily="34" charset="0"/>
              </a:rPr>
              <a:t>n</a:t>
            </a:r>
            <a:r>
              <a:rPr lang="en-US" sz="2800" dirty="0" smtClean="0">
                <a:latin typeface="Arial Rounded MT Bold" pitchFamily="34" charset="0"/>
              </a:rPr>
              <a:t> is characteristic vector of S</a:t>
            </a: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The linear case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3143905"/>
            <a:ext cx="3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aseline="30000" dirty="0" smtClean="0">
                <a:solidFill>
                  <a:srgbClr val="0000FF"/>
                </a:solidFill>
                <a:latin typeface="Arial Rounded MT Bold" pitchFamily="34" charset="0"/>
              </a:rPr>
              <a:t>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33"/>
                </a:solidFill>
                <a:latin typeface="Arial Rounded MT Bold" pitchFamily="34" charset="0"/>
              </a:rPr>
              <a:t>LP</a:t>
            </a:r>
            <a:r>
              <a:rPr lang="en-US" dirty="0" smtClean="0">
                <a:latin typeface="Arial Rounded MT Bold" pitchFamily="34" charset="0"/>
              </a:rPr>
              <a:t> approach: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solve the LP (fractional) relaxation</a:t>
            </a:r>
          </a:p>
          <a:p>
            <a:pPr lvl="1"/>
            <a:r>
              <a:rPr lang="en-US" dirty="0" smtClean="0">
                <a:latin typeface="Arial Rounded MT Bold" pitchFamily="34" charset="0"/>
              </a:rPr>
              <a:t>apply randomized rounding</a:t>
            </a:r>
          </a:p>
          <a:p>
            <a:pPr lvl="1"/>
            <a:endParaRPr lang="en-US" sz="1000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33"/>
                </a:solidFill>
                <a:latin typeface="Arial Rounded MT Bold" pitchFamily="34" charset="0"/>
              </a:rPr>
              <a:t>Hybrid </a:t>
            </a:r>
            <a:r>
              <a:rPr lang="en-US" dirty="0" smtClean="0">
                <a:latin typeface="Arial Rounded MT Bold" pitchFamily="34" charset="0"/>
              </a:rPr>
              <a:t>approach:</a:t>
            </a:r>
            <a:endParaRPr lang="en-US" dirty="0" smtClean="0">
              <a:solidFill>
                <a:srgbClr val="006633"/>
              </a:solidFill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solve the </a:t>
            </a:r>
            <a:r>
              <a:rPr lang="en-US" dirty="0" smtClean="0">
                <a:latin typeface="Arial Rounded MT Bold" pitchFamily="34" charset="0"/>
              </a:rPr>
              <a:t>packing LP </a:t>
            </a:r>
            <a:r>
              <a:rPr lang="en-US" dirty="0" err="1" smtClean="0">
                <a:latin typeface="Arial Rounded MT Bold" pitchFamily="34" charset="0"/>
              </a:rPr>
              <a:t>combinatorialy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apply randomized rounding</a:t>
            </a:r>
          </a:p>
          <a:p>
            <a:pPr lvl="1"/>
            <a:endParaRPr lang="en-US" sz="1000" dirty="0" smtClean="0"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6633"/>
                </a:solidFill>
                <a:latin typeface="Arial Rounded MT Bold" pitchFamily="34" charset="0"/>
              </a:rPr>
              <a:t>Combinatorial</a:t>
            </a:r>
            <a:r>
              <a:rPr lang="en-US" dirty="0" smtClean="0">
                <a:latin typeface="Arial Rounded MT Bold" pitchFamily="34" charset="0"/>
              </a:rPr>
              <a:t> approach:</a:t>
            </a:r>
            <a:endParaRPr lang="en-US" dirty="0" smtClean="0">
              <a:latin typeface="Arial Rounded MT Bold" pitchFamily="34" charset="0"/>
            </a:endParaRPr>
          </a:p>
          <a:p>
            <a:pPr lvl="1"/>
            <a:r>
              <a:rPr lang="en-US" dirty="0" smtClean="0">
                <a:latin typeface="Arial Rounded MT Bold" pitchFamily="34" charset="0"/>
              </a:rPr>
              <a:t>use primal-dual based algorithms</a:t>
            </a: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Solving the linear case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Arial Rounded MT Bold" pitchFamily="34" charset="0"/>
              </a:rPr>
              <a:t>Main parameter</a:t>
            </a:r>
            <a:r>
              <a:rPr lang="en-US" smtClean="0">
                <a:latin typeface="Arial Rounded MT Bold" pitchFamily="34" charset="0"/>
              </a:rPr>
              <a:t>: </a:t>
            </a:r>
            <a:r>
              <a:rPr lang="en-US" smtClean="0">
                <a:latin typeface="Arial Rounded MT Bold" pitchFamily="34" charset="0"/>
              </a:rPr>
              <a:t>	   </a:t>
            </a:r>
            <a:r>
              <a:rPr lang="en-US" smtClean="0">
                <a:solidFill>
                  <a:srgbClr val="0000FF"/>
                </a:solidFill>
                <a:latin typeface="Arial Rounded MT Bold" pitchFamily="34" charset="0"/>
              </a:rPr>
              <a:t>width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W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= min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b</a:t>
            </a:r>
            <a:r>
              <a:rPr lang="en-US" baseline="-25000" dirty="0" smtClean="0">
                <a:solidFill>
                  <a:srgbClr val="0000FF"/>
                </a:solidFill>
                <a:latin typeface="Arial Rounded MT Bold" pitchFamily="34" charset="0"/>
              </a:rPr>
              <a:t>i</a:t>
            </a:r>
          </a:p>
          <a:p>
            <a:pPr marL="514350" indent="-514350">
              <a:buNone/>
            </a:pPr>
            <a:r>
              <a:rPr lang="en-US" smtClean="0">
                <a:latin typeface="Arial Rounded MT Bold" pitchFamily="34" charset="0"/>
              </a:rPr>
              <a:t>Recall: 			   </a:t>
            </a:r>
            <a:r>
              <a:rPr lang="en-US" smtClean="0">
                <a:solidFill>
                  <a:srgbClr val="0000FF"/>
                </a:solidFill>
                <a:latin typeface="Arial Rounded MT Bold" pitchFamily="34" charset="0"/>
              </a:rPr>
              <a:t>m</a:t>
            </a:r>
            <a:r>
              <a:rPr lang="en-US" smtClean="0">
                <a:latin typeface="Arial Rounded MT Bold" pitchFamily="34" charset="0"/>
              </a:rPr>
              <a:t> = # of constraints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sz="1600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Arial Rounded MT Bold" pitchFamily="34" charset="0"/>
              </a:rPr>
              <a:t>All approaches achieve…</a:t>
            </a:r>
          </a:p>
          <a:p>
            <a:pPr marL="1314450" lvl="2" indent="-514350"/>
            <a:r>
              <a:rPr lang="en-US" sz="2800" dirty="0" smtClean="0">
                <a:latin typeface="Arial Rounded MT Bold" pitchFamily="34" charset="0"/>
              </a:rPr>
              <a:t>m</a:t>
            </a:r>
            <a:r>
              <a:rPr lang="en-US" sz="2800" baseline="30000" dirty="0" smtClean="0">
                <a:latin typeface="Arial Rounded MT Bold" pitchFamily="34" charset="0"/>
              </a:rPr>
              <a:t>1/W</a:t>
            </a:r>
            <a:r>
              <a:rPr lang="en-US" sz="2800" dirty="0" smtClean="0">
                <a:latin typeface="Arial Rounded MT Bold" pitchFamily="34" charset="0"/>
              </a:rPr>
              <a:t>-approx</a:t>
            </a:r>
          </a:p>
          <a:p>
            <a:pPr marL="1314450" lvl="2" indent="-514350"/>
            <a:r>
              <a:rPr lang="en-US" sz="2800" smtClean="0">
                <a:latin typeface="Arial Rounded MT Bold" pitchFamily="34" charset="0"/>
              </a:rPr>
              <a:t>when w=(ln m)/</a:t>
            </a:r>
            <a:r>
              <a:rPr lang="el-GR" sz="2800" smtClean="0">
                <a:latin typeface="Arial"/>
                <a:cs typeface="Arial"/>
              </a:rPr>
              <a:t>ε</a:t>
            </a:r>
            <a:r>
              <a:rPr lang="en-US" sz="2800" baseline="30000" smtClean="0">
                <a:latin typeface="Arial Rounded MT Bold" pitchFamily="34" charset="0"/>
                <a:cs typeface="Arial"/>
              </a:rPr>
              <a:t>2</a:t>
            </a:r>
            <a:r>
              <a:rPr lang="en-US" sz="2800" smtClean="0">
                <a:latin typeface="Arial Rounded MT Bold" pitchFamily="34" charset="0"/>
              </a:rPr>
              <a:t> then (1+</a:t>
            </a:r>
            <a:r>
              <a:rPr lang="el-GR" sz="2800" smtClean="0">
                <a:latin typeface="Arial Rounded MT Bold" pitchFamily="34" charset="0"/>
              </a:rPr>
              <a:t>ε</a:t>
            </a:r>
            <a:r>
              <a:rPr lang="en-US" sz="2800" smtClean="0">
                <a:latin typeface="Arial Rounded MT Bold" pitchFamily="34" charset="0"/>
              </a:rPr>
              <a:t>)-approx</a:t>
            </a:r>
            <a:endParaRPr lang="en-US" sz="2800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smtClean="0"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n-US" smtClean="0">
                <a:latin typeface="Arial Rounded MT Bold" pitchFamily="34" charset="0"/>
              </a:rPr>
              <a:t>What </a:t>
            </a:r>
            <a:r>
              <a:rPr lang="en-US" dirty="0" smtClean="0">
                <a:latin typeface="Arial Rounded MT Bold" pitchFamily="34" charset="0"/>
              </a:rPr>
              <a:t>can be done when f is </a:t>
            </a:r>
            <a:r>
              <a:rPr lang="en-US" err="1" smtClean="0">
                <a:solidFill>
                  <a:srgbClr val="006633"/>
                </a:solidFill>
                <a:latin typeface="Arial Rounded MT Bold" pitchFamily="34" charset="0"/>
              </a:rPr>
              <a:t>submodular</a:t>
            </a:r>
            <a:r>
              <a:rPr lang="en-US" smtClean="0">
                <a:latin typeface="Arial Rounded MT Bold" pitchFamily="34" charset="0"/>
              </a:rPr>
              <a:t>?</a:t>
            </a:r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Approximating the linear case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Arial Rounded MT Bold" pitchFamily="34" charset="0"/>
              </a:rPr>
              <a:t>LP approach can be replaced by…</a:t>
            </a:r>
          </a:p>
          <a:p>
            <a:pPr marL="914400" lvl="1" indent="-514350"/>
            <a:r>
              <a:rPr lang="en-US" sz="2400" dirty="0" smtClean="0">
                <a:latin typeface="Arial Rounded MT Bold" pitchFamily="34" charset="0"/>
              </a:rPr>
              <a:t>interior point-continuous greedy approach [</a:t>
            </a:r>
            <a:r>
              <a:rPr lang="en-US" sz="2400" dirty="0" err="1" smtClean="0">
                <a:latin typeface="Arial Rounded MT Bold" pitchFamily="34" charset="0"/>
              </a:rPr>
              <a:t>CalinescuChekuriPalVondrak</a:t>
            </a:r>
            <a:r>
              <a:rPr lang="en-US" sz="2400" dirty="0" smtClean="0">
                <a:latin typeface="Arial Rounded MT Bold" pitchFamily="34" charset="0"/>
              </a:rPr>
              <a:t> ’10]</a:t>
            </a:r>
          </a:p>
          <a:p>
            <a:pPr marL="914400" lvl="1" indent="-514350"/>
            <a:r>
              <a:rPr lang="en-US" sz="2400" dirty="0" smtClean="0">
                <a:latin typeface="Arial Rounded MT Bold" pitchFamily="34" charset="0"/>
              </a:rPr>
              <a:t>achieves m</a:t>
            </a:r>
            <a:r>
              <a:rPr lang="en-US" sz="2400" baseline="30000" dirty="0" smtClean="0">
                <a:latin typeface="Arial Rounded MT Bold" pitchFamily="34" charset="0"/>
              </a:rPr>
              <a:t>1/W</a:t>
            </a:r>
            <a:r>
              <a:rPr lang="en-US" sz="2400" dirty="0" smtClean="0">
                <a:latin typeface="Arial Rounded MT Bold" pitchFamily="34" charset="0"/>
              </a:rPr>
              <a:t>-approx </a:t>
            </a:r>
          </a:p>
          <a:p>
            <a:pPr marL="914400" lvl="1" indent="-514350"/>
            <a:r>
              <a:rPr lang="en-US" sz="2400" dirty="0" smtClean="0">
                <a:latin typeface="Arial Rounded MT Bold" pitchFamily="34" charset="0"/>
              </a:rPr>
              <a:t>when </a:t>
            </a:r>
            <a:r>
              <a:rPr lang="en-US" sz="2400" dirty="0" smtClean="0">
                <a:latin typeface="Arial Rounded MT Bold" pitchFamily="34" charset="0"/>
              </a:rPr>
              <a:t>w</a:t>
            </a:r>
            <a:r>
              <a:rPr lang="en-US" sz="2400" dirty="0" smtClean="0">
                <a:latin typeface="Arial Rounded MT Bold" pitchFamily="34" charset="0"/>
              </a:rPr>
              <a:t>=(</a:t>
            </a:r>
            <a:r>
              <a:rPr lang="en-US" sz="2400" dirty="0" err="1" smtClean="0">
                <a:latin typeface="Arial Rounded MT Bold" pitchFamily="34" charset="0"/>
              </a:rPr>
              <a:t>ln</a:t>
            </a:r>
            <a:r>
              <a:rPr lang="en-US" sz="2400" dirty="0" smtClean="0">
                <a:latin typeface="Arial Rounded MT Bold" pitchFamily="34" charset="0"/>
              </a:rPr>
              <a:t> m)/</a:t>
            </a:r>
            <a:r>
              <a:rPr lang="el-GR" sz="2400" dirty="0" smtClean="0">
                <a:latin typeface="Arial Rounded MT Bold" pitchFamily="34" charset="0"/>
              </a:rPr>
              <a:t>ε</a:t>
            </a:r>
            <a:r>
              <a:rPr lang="en-US" sz="2400" baseline="30000" dirty="0" smtClean="0">
                <a:latin typeface="Arial Rounded MT Bold" pitchFamily="34" charset="0"/>
              </a:rPr>
              <a:t>2</a:t>
            </a:r>
            <a:r>
              <a:rPr lang="en-US" sz="2400" dirty="0" smtClean="0">
                <a:latin typeface="Arial Rounded MT Bold" pitchFamily="34" charset="0"/>
              </a:rPr>
              <a:t> then </a:t>
            </a:r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nearly e</a:t>
            </a:r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/(e-1)-</a:t>
            </a:r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approx</a:t>
            </a:r>
          </a:p>
          <a:p>
            <a:pPr marL="914400" lvl="1" indent="-514350"/>
            <a:r>
              <a:rPr lang="en-US" sz="2400" dirty="0" smtClean="0">
                <a:latin typeface="Arial Rounded MT Bold" pitchFamily="34" charset="0"/>
              </a:rPr>
              <a:t>both </a:t>
            </a:r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best possible</a:t>
            </a:r>
          </a:p>
          <a:p>
            <a:pPr>
              <a:lnSpc>
                <a:spcPct val="80000"/>
              </a:lnSpc>
              <a:buNone/>
            </a:pPr>
            <a:endParaRPr lang="en-US" sz="1200" dirty="0" smtClean="0">
              <a:latin typeface="Arial Rounded MT Bold" pitchFamily="34" charset="0"/>
              <a:sym typeface="Wingdings" pitchFamily="2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latin typeface="Arial Rounded MT Bold" pitchFamily="34" charset="0"/>
                <a:sym typeface="Wingdings" pitchFamily="2" charset="2"/>
              </a:rPr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complicated, not fast… </a:t>
            </a: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something like O(n</a:t>
            </a:r>
            <a:r>
              <a:rPr lang="en-US" sz="2400" baseline="30000" dirty="0" smtClean="0">
                <a:latin typeface="Arial Rounded MT Bold" pitchFamily="34" charset="0"/>
                <a:ea typeface="+mn-ea"/>
                <a:sym typeface="Wingdings" pitchFamily="2" charset="2"/>
              </a:rPr>
              <a:t>6</a:t>
            </a: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)</a:t>
            </a:r>
            <a:endParaRPr lang="en-US" sz="2400" dirty="0" smtClean="0">
              <a:latin typeface="Arial Rounded MT Bold" pitchFamily="34" charset="0"/>
              <a:ea typeface="+mn-ea"/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not </a:t>
            </a: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deterministic (randomized</a:t>
            </a:r>
            <a:r>
              <a:rPr lang="en-US" sz="2400" dirty="0" smtClean="0">
                <a:latin typeface="Arial Rounded MT Bold" pitchFamily="34" charset="0"/>
                <a:ea typeface="+mn-ea"/>
                <a:sym typeface="Wingdings" pitchFamily="2" charset="2"/>
              </a:rPr>
              <a:t>)</a:t>
            </a:r>
          </a:p>
          <a:p>
            <a:pPr lvl="1">
              <a:lnSpc>
                <a:spcPct val="80000"/>
              </a:lnSpc>
              <a:buNone/>
            </a:pPr>
            <a:endParaRPr lang="en-US" sz="1200" dirty="0" smtClean="0">
              <a:latin typeface="Arial Rounded MT Bold" pitchFamily="34" charset="0"/>
              <a:ea typeface="+mn-ea"/>
              <a:sym typeface="Wingdings" pitchFamily="2" charset="2"/>
            </a:endParaRPr>
          </a:p>
          <a:p>
            <a:pPr marL="342900" lvl="1" indent="-342900">
              <a:lnSpc>
                <a:spcPct val="80000"/>
              </a:lnSpc>
              <a:buNone/>
            </a:pPr>
            <a:r>
              <a:rPr lang="en-US" sz="3200" dirty="0" smtClean="0">
                <a:latin typeface="Arial Rounded MT Bold" pitchFamily="34" charset="0"/>
              </a:rPr>
              <a:t>	</a:t>
            </a:r>
            <a:r>
              <a:rPr lang="en-US" sz="3200" dirty="0" smtClean="0">
                <a:solidFill>
                  <a:srgbClr val="006633"/>
                </a:solidFill>
                <a:latin typeface="Arial Rounded MT Bold" pitchFamily="34" charset="0"/>
              </a:rPr>
              <a:t>fast &amp; deterministic &amp; combinatorial</a:t>
            </a:r>
            <a:r>
              <a:rPr lang="en-US" sz="3200" dirty="0" smtClean="0">
                <a:solidFill>
                  <a:srgbClr val="006633"/>
                </a:solidFill>
                <a:latin typeface="Arial Rounded MT Bold" pitchFamily="34" charset="0"/>
                <a:ea typeface="+mn-ea"/>
                <a:sym typeface="Wingdings" pitchFamily="2" charset="2"/>
              </a:rPr>
              <a:t>?</a:t>
            </a:r>
            <a:endParaRPr lang="en-US" sz="3200" dirty="0" smtClean="0">
              <a:solidFill>
                <a:srgbClr val="006633"/>
              </a:solidFill>
              <a:latin typeface="Arial Rounded MT Bold" pitchFamily="34" charset="0"/>
              <a:ea typeface="+mn-ea"/>
              <a:sym typeface="Wingdings" pitchFamily="2" charset="2"/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51435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The </a:t>
            </a:r>
            <a:r>
              <a:rPr lang="en-US" sz="3600" dirty="0" err="1" smtClean="0">
                <a:latin typeface="Arial Black" pitchFamily="34" charset="0"/>
              </a:rPr>
              <a:t>submodular</a:t>
            </a:r>
            <a:r>
              <a:rPr lang="en-US" sz="3600" dirty="0" smtClean="0">
                <a:latin typeface="Arial Black" pitchFamily="34" charset="0"/>
              </a:rPr>
              <a:t> case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Recall</a:t>
            </a:r>
            <a:r>
              <a:rPr lang="en-US" dirty="0" smtClean="0">
                <a:latin typeface="Arial Rounded MT Bold" pitchFamily="34" charset="0"/>
              </a:rPr>
              <a:t> max {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f(S)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: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Ax</a:t>
            </a:r>
            <a:r>
              <a:rPr lang="en-US" baseline="-25000" dirty="0" err="1" smtClean="0">
                <a:latin typeface="Arial Rounded MT Bold" pitchFamily="34" charset="0"/>
              </a:rPr>
              <a:t>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≤ </a:t>
            </a:r>
            <a:r>
              <a:rPr lang="en-US" dirty="0" smtClean="0">
                <a:latin typeface="Arial Rounded MT Bold" pitchFamily="34" charset="0"/>
              </a:rPr>
              <a:t>b &amp; f </a:t>
            </a:r>
            <a:r>
              <a:rPr lang="en-US" dirty="0" err="1" smtClean="0">
                <a:latin typeface="Arial Rounded MT Bold" pitchFamily="34" charset="0"/>
              </a:rPr>
              <a:t>submodular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dirty="0" smtClean="0">
                <a:latin typeface="Arial Rounded MT Bold" pitchFamily="34" charset="0"/>
              </a:rPr>
              <a:t>}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>
              <a:buNone/>
            </a:pPr>
            <a:endParaRPr lang="en-US" sz="2000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514350" indent="-514350">
              <a:buNone/>
            </a:pP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Fast &amp; deterministic &amp; combinatorial </a:t>
            </a:r>
            <a:r>
              <a:rPr lang="en-US" dirty="0" smtClean="0">
                <a:latin typeface="Arial Rounded MT Bold" pitchFamily="34" charset="0"/>
              </a:rPr>
              <a:t>algorithm that achieves…</a:t>
            </a:r>
          </a:p>
          <a:p>
            <a:pPr marL="914400" lvl="1" indent="-514350"/>
            <a:r>
              <a:rPr lang="en-US" dirty="0" smtClean="0">
                <a:latin typeface="Arial Rounded MT Bold" pitchFamily="34" charset="0"/>
              </a:rPr>
              <a:t>m</a:t>
            </a:r>
            <a:r>
              <a:rPr lang="en-US" baseline="30000" dirty="0" smtClean="0">
                <a:latin typeface="Arial Rounded MT Bold" pitchFamily="34" charset="0"/>
              </a:rPr>
              <a:t>1/W</a:t>
            </a:r>
            <a:r>
              <a:rPr lang="en-US" dirty="0" smtClean="0">
                <a:latin typeface="Arial Rounded MT Bold" pitchFamily="34" charset="0"/>
              </a:rPr>
              <a:t>-approx</a:t>
            </a:r>
            <a:endParaRPr lang="en-US" dirty="0" smtClean="0">
              <a:latin typeface="Arial Rounded MT Bold" pitchFamily="34" charset="0"/>
            </a:endParaRPr>
          </a:p>
          <a:p>
            <a:pPr marL="914400" lvl="1" indent="-514350"/>
            <a:r>
              <a:rPr lang="en-US" dirty="0" smtClean="0">
                <a:latin typeface="Arial Rounded MT Bold" pitchFamily="34" charset="0"/>
              </a:rPr>
              <a:t>If w</a:t>
            </a:r>
            <a:r>
              <a:rPr lang="en-US" dirty="0" smtClean="0">
                <a:latin typeface="Arial Rounded MT Bold" pitchFamily="34" charset="0"/>
              </a:rPr>
              <a:t>=(</a:t>
            </a:r>
            <a:r>
              <a:rPr lang="en-US" dirty="0" err="1" smtClean="0">
                <a:latin typeface="Arial Rounded MT Bold" pitchFamily="34" charset="0"/>
              </a:rPr>
              <a:t>ln</a:t>
            </a:r>
            <a:r>
              <a:rPr lang="en-US" dirty="0" smtClean="0">
                <a:latin typeface="Arial Rounded MT Bold" pitchFamily="34" charset="0"/>
              </a:rPr>
              <a:t> m)/</a:t>
            </a:r>
            <a:r>
              <a:rPr lang="el-GR" dirty="0" smtClean="0"/>
              <a:t>ε</a:t>
            </a:r>
            <a:r>
              <a:rPr lang="en-US" baseline="30000" dirty="0" smtClean="0">
                <a:latin typeface="Arial Rounded MT Bold" pitchFamily="34" charset="0"/>
              </a:rPr>
              <a:t>2</a:t>
            </a:r>
            <a:r>
              <a:rPr lang="en-US" dirty="0" smtClean="0">
                <a:latin typeface="Arial Rounded MT Bold" pitchFamily="34" charset="0"/>
              </a:rPr>
              <a:t> then nearly e/(e-1)-</a:t>
            </a:r>
            <a:r>
              <a:rPr lang="en-US" dirty="0" smtClean="0">
                <a:latin typeface="Arial Rounded MT Bold" pitchFamily="34" charset="0"/>
              </a:rPr>
              <a:t>approx</a:t>
            </a:r>
          </a:p>
          <a:p>
            <a:pPr marL="914400" lvl="1" indent="-514350"/>
            <a:r>
              <a:rPr lang="en-US" dirty="0" smtClean="0">
                <a:latin typeface="Arial Rounded MT Bold" pitchFamily="34" charset="0"/>
              </a:rPr>
              <a:t>Based on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multiplicative updates </a:t>
            </a:r>
            <a:r>
              <a:rPr lang="en-US" dirty="0" smtClean="0">
                <a:latin typeface="Arial Rounded MT Bold" pitchFamily="34" charset="0"/>
              </a:rPr>
              <a:t>method</a:t>
            </a: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Our results</a:t>
            </a:r>
            <a:endParaRPr lang="en-US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spcBef>
                <a:spcPct val="2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In 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each step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:</a:t>
            </a:r>
          </a:p>
          <a:p>
            <a:pPr marL="533400" indent="-533400" algn="l">
              <a:spcBef>
                <a:spcPct val="20000"/>
              </a:spcBef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900" dirty="0" smtClean="0"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endParaRPr lang="en-US" sz="1400" dirty="0" smtClean="0">
              <a:solidFill>
                <a:srgbClr val="0000FF"/>
              </a:solidFill>
              <a:latin typeface="Arial Rounded MT Bold" pitchFamily="34" charset="0"/>
              <a:sym typeface="Symbol" pitchFamily="18" charset="2"/>
            </a:endParaRP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Continue while 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total weight is small</a:t>
            </a:r>
          </a:p>
          <a:p>
            <a:pPr marL="457200" indent="-457200" algn="l" eaLnBrk="1" hangingPunct="1">
              <a:buClr>
                <a:schemeClr val="folHlink"/>
              </a:buClr>
              <a:buSzPct val="85000"/>
            </a:pPr>
            <a:r>
              <a:rPr lang="en-US" sz="2000" dirty="0" smtClean="0">
                <a:solidFill>
                  <a:srgbClr val="FF0000"/>
                </a:solidFill>
                <a:latin typeface="Arial Rounded MT Bold" pitchFamily="34" charset="0"/>
                <a:sym typeface="Symbol" pitchFamily="18" charset="2"/>
              </a:rPr>
              <a:t>(maintaining feasibility)</a:t>
            </a:r>
            <a:endParaRPr lang="en-US" sz="2000" dirty="0">
              <a:solidFill>
                <a:srgbClr val="FF0000"/>
              </a:solidFill>
              <a:latin typeface="Arial Rounded MT Bold" pitchFamily="34" charset="0"/>
              <a:sym typeface="Symbol" pitchFamily="18" charset="2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315200" cy="3477875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buFontTx/>
              <a:buChar char="•"/>
            </a:pPr>
            <a:r>
              <a:rPr lang="en-US" sz="2400" dirty="0">
                <a:latin typeface="Arial Rounded MT Bold" pitchFamily="34" charset="0"/>
                <a:sym typeface="Symbol" pitchFamily="18" charset="2"/>
              </a:rPr>
              <a:t> suppose </a:t>
            </a:r>
            <a:r>
              <a:rPr lang="en-US" sz="2400" dirty="0" smtClean="0">
                <a:latin typeface="Arial Rounded MT Bold" pitchFamily="34" charset="0"/>
                <a:sym typeface="Symbol" pitchFamily="18" charset="2"/>
              </a:rPr>
              <a:t>items set </a:t>
            </a:r>
            <a:r>
              <a:rPr lang="en-US" sz="2400" dirty="0">
                <a:latin typeface="Arial Rounded MT Bold" pitchFamily="34" charset="0"/>
                <a:sym typeface="Symbol" pitchFamily="18" charset="2"/>
              </a:rPr>
              <a:t>S already </a:t>
            </a:r>
            <a:r>
              <a:rPr lang="en-US" sz="2400" dirty="0" smtClean="0">
                <a:latin typeface="Arial Rounded MT Bold" pitchFamily="34" charset="0"/>
                <a:sym typeface="Symbol" pitchFamily="18" charset="2"/>
              </a:rPr>
              <a:t>selected</a:t>
            </a:r>
            <a:endParaRPr lang="en-US" sz="1000" dirty="0">
              <a:latin typeface="Arial Rounded MT Bold" pitchFamily="34" charset="0"/>
              <a:sym typeface="Symbol" pitchFamily="18" charset="2"/>
            </a:endParaRPr>
          </a:p>
          <a:p>
            <a:pPr lvl="1" algn="l">
              <a:buFontTx/>
              <a:buChar char="•"/>
            </a:pPr>
            <a:r>
              <a:rPr lang="en-US" sz="2400" dirty="0" smtClean="0">
                <a:latin typeface="Arial Rounded MT Bold" pitchFamily="34" charset="0"/>
                <a:sym typeface="Symbol" pitchFamily="18" charset="2"/>
              </a:rPr>
              <a:t> compute </a:t>
            </a:r>
            <a:r>
              <a:rPr lang="en-US" sz="2400" dirty="0" smtClean="0">
                <a:solidFill>
                  <a:srgbClr val="006633"/>
                </a:solidFill>
                <a:latin typeface="Arial Rounded MT Bold" pitchFamily="34" charset="0"/>
                <a:sym typeface="Symbol" pitchFamily="18" charset="2"/>
              </a:rPr>
              <a:t>row weights </a:t>
            </a:r>
          </a:p>
          <a:p>
            <a:pPr lvl="1" algn="l"/>
            <a:endParaRPr lang="en-US" sz="2400" dirty="0" smtClean="0">
              <a:latin typeface="Arial Rounded MT Bold" pitchFamily="34" charset="0"/>
              <a:sym typeface="Symbol" pitchFamily="18" charset="2"/>
            </a:endParaRPr>
          </a:p>
          <a:p>
            <a:pPr lvl="1" algn="l"/>
            <a:endParaRPr lang="en-US" sz="1600" dirty="0" smtClean="0">
              <a:latin typeface="Arial Rounded MT Bold" pitchFamily="34" charset="0"/>
              <a:sym typeface="Symbol" pitchFamily="18" charset="2"/>
            </a:endParaRPr>
          </a:p>
          <a:p>
            <a:pPr lvl="1" algn="l"/>
            <a:endParaRPr lang="en-US" sz="1200" dirty="0" smtClean="0">
              <a:latin typeface="Arial Rounded MT Bold" pitchFamily="34" charset="0"/>
              <a:sym typeface="Symbol" pitchFamily="18" charset="2"/>
            </a:endParaRPr>
          </a:p>
          <a:p>
            <a:pPr lvl="1" algn="l">
              <a:buFontTx/>
              <a:buChar char="•"/>
            </a:pPr>
            <a:r>
              <a:rPr lang="en-US" sz="2400" dirty="0" smtClean="0">
                <a:latin typeface="Arial Rounded MT Bold" pitchFamily="34" charset="0"/>
                <a:sym typeface="Symbol" pitchFamily="18" charset="2"/>
              </a:rPr>
              <a:t> compute </a:t>
            </a:r>
            <a:r>
              <a:rPr lang="en-US" sz="2400" dirty="0" smtClean="0">
                <a:solidFill>
                  <a:srgbClr val="006633"/>
                </a:solidFill>
                <a:latin typeface="Arial Rounded MT Bold" pitchFamily="34" charset="0"/>
                <a:sym typeface="Symbol" pitchFamily="18" charset="2"/>
              </a:rPr>
              <a:t>item cost</a:t>
            </a:r>
          </a:p>
          <a:p>
            <a:pPr lvl="1" algn="l">
              <a:buFontTx/>
              <a:buChar char="•"/>
            </a:pPr>
            <a:endParaRPr lang="en-US" sz="2400" dirty="0" smtClean="0">
              <a:latin typeface="Arial Rounded MT Bold" pitchFamily="34" charset="0"/>
              <a:sym typeface="Symbol" pitchFamily="18" charset="2"/>
            </a:endParaRPr>
          </a:p>
          <a:p>
            <a:pPr lvl="1" algn="l">
              <a:buFontTx/>
              <a:buChar char="•"/>
            </a:pPr>
            <a:endParaRPr lang="en-US" dirty="0" smtClean="0">
              <a:latin typeface="Arial Rounded MT Bold" pitchFamily="34" charset="0"/>
              <a:sym typeface="Symbol" pitchFamily="18" charset="2"/>
            </a:endParaRPr>
          </a:p>
          <a:p>
            <a:pPr lvl="1" algn="l">
              <a:buFontTx/>
              <a:buChar char="•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select item j with </a:t>
            </a:r>
            <a:r>
              <a:rPr lang="en-US" sz="2400" dirty="0" smtClean="0">
                <a:latin typeface="Arial Rounded MT Bold" pitchFamily="34" charset="0"/>
              </a:rPr>
              <a:t>minimal </a:t>
            </a:r>
          </a:p>
          <a:p>
            <a:pPr lvl="1" algn="l"/>
            <a:r>
              <a:rPr lang="en-US" sz="2400" dirty="0" smtClean="0">
                <a:latin typeface="Arial Rounded MT Bold" pitchFamily="34" charset="0"/>
              </a:rPr>
              <a:t>  where </a:t>
            </a:r>
          </a:p>
          <a:p>
            <a:pPr lvl="1" algn="l"/>
            <a:endParaRPr lang="en-US" sz="400" dirty="0" smtClean="0">
              <a:latin typeface="Arial Rounded MT Bold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51462" y="2287588"/>
          <a:ext cx="1592263" cy="1008062"/>
        </p:xfrm>
        <a:graphic>
          <a:graphicData uri="http://schemas.openxmlformats.org/presentationml/2006/ole">
            <p:oleObj spid="_x0000_s348163" name="משוואה" r:id="rId5" imgW="761760" imgH="482400" progId="Equation.3">
              <p:embed/>
            </p:oleObj>
          </a:graphicData>
        </a:graphic>
      </p:graphicFrame>
      <p:graphicFrame>
        <p:nvGraphicFramePr>
          <p:cNvPr id="348164" name="Object 4"/>
          <p:cNvGraphicFramePr>
            <a:graphicFrameLocks noChangeAspect="1"/>
          </p:cNvGraphicFramePr>
          <p:nvPr/>
        </p:nvGraphicFramePr>
        <p:xfrm>
          <a:off x="5381625" y="3384550"/>
          <a:ext cx="1646238" cy="901700"/>
        </p:xfrm>
        <a:graphic>
          <a:graphicData uri="http://schemas.openxmlformats.org/presentationml/2006/ole">
            <p:oleObj spid="_x0000_s348164" name="משוואה" r:id="rId6" imgW="787320" imgH="431640" progId="Equation.3">
              <p:embed/>
            </p:oleObj>
          </a:graphicData>
        </a:graphic>
      </p:graphicFrame>
      <p:graphicFrame>
        <p:nvGraphicFramePr>
          <p:cNvPr id="348165" name="Object 5"/>
          <p:cNvGraphicFramePr>
            <a:graphicFrameLocks noChangeAspect="1"/>
          </p:cNvGraphicFramePr>
          <p:nvPr/>
        </p:nvGraphicFramePr>
        <p:xfrm>
          <a:off x="2352675" y="4854001"/>
          <a:ext cx="2971799" cy="413324"/>
        </p:xfrm>
        <a:graphic>
          <a:graphicData uri="http://schemas.openxmlformats.org/presentationml/2006/ole">
            <p:oleObj spid="_x0000_s348165" name="משוואה" r:id="rId7" imgW="1638000" imgH="228600" progId="Equation.3">
              <p:embed/>
            </p:oleObj>
          </a:graphicData>
        </a:graphic>
      </p:graphicFrame>
      <p:graphicFrame>
        <p:nvGraphicFramePr>
          <p:cNvPr id="348166" name="Object 6"/>
          <p:cNvGraphicFramePr>
            <a:graphicFrameLocks noChangeAspect="1"/>
          </p:cNvGraphicFramePr>
          <p:nvPr/>
        </p:nvGraphicFramePr>
        <p:xfrm>
          <a:off x="5362575" y="4419600"/>
          <a:ext cx="1274763" cy="504825"/>
        </p:xfrm>
        <a:graphic>
          <a:graphicData uri="http://schemas.openxmlformats.org/presentationml/2006/ole">
            <p:oleObj spid="_x0000_s348166" name="משוואה" r:id="rId8" imgW="609480" imgH="241200" progId="Equation.3">
              <p:embed/>
            </p:oleObj>
          </a:graphicData>
        </a:graphic>
      </p:graphicFrame>
      <p:graphicFrame>
        <p:nvGraphicFramePr>
          <p:cNvPr id="348167" name="Object 7"/>
          <p:cNvGraphicFramePr>
            <a:graphicFrameLocks noChangeAspect="1"/>
          </p:cNvGraphicFramePr>
          <p:nvPr/>
        </p:nvGraphicFramePr>
        <p:xfrm>
          <a:off x="6600825" y="5502275"/>
          <a:ext cx="1485900" cy="898525"/>
        </p:xfrm>
        <a:graphic>
          <a:graphicData uri="http://schemas.openxmlformats.org/presentationml/2006/ole">
            <p:oleObj spid="_x0000_s348167" name="משוואה" r:id="rId9" imgW="711000" imgH="431640" progId="Equation.3">
              <p:embed/>
            </p:oleObj>
          </a:graphicData>
        </a:graphic>
      </p:graphicFrame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Multiplicative updates method</a:t>
            </a:r>
            <a:endParaRPr lang="en-US" sz="3600" dirty="0">
              <a:latin typeface="Arial Black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 Black" pitchFamily="34" charset="0"/>
              </a:rPr>
              <a:t>Summery (part II)</a:t>
            </a:r>
            <a:endParaRPr lang="en-US" sz="3600" dirty="0">
              <a:latin typeface="Arial Black" pitchFamily="34" charset="0"/>
            </a:endParaRP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006633"/>
                </a:solidFill>
                <a:latin typeface="Arial Rounded MT Bold" pitchFamily="34" charset="0"/>
              </a:rPr>
              <a:t>Contributions</a:t>
            </a:r>
            <a:r>
              <a:rPr lang="en-US" sz="3200" dirty="0" smtClean="0">
                <a:latin typeface="Arial Rounded MT Bold" pitchFamily="34" charset="0"/>
              </a:rPr>
              <a:t>:</a:t>
            </a:r>
            <a:endParaRPr lang="en-US" sz="3200" dirty="0" smtClean="0">
              <a:latin typeface="Arial Rounded MT Bold" pitchFamily="34" charset="0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fast deterministic combinatorial algorith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m</a:t>
            </a:r>
            <a:endParaRPr lang="en-US" sz="2800" dirty="0" smtClean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m</a:t>
            </a:r>
            <a:r>
              <a:rPr lang="en-US" sz="2800" baseline="30000" dirty="0" smtClean="0">
                <a:solidFill>
                  <a:srgbClr val="0000FF"/>
                </a:solidFill>
                <a:latin typeface="Arial Rounded MT Bold" pitchFamily="34" charset="0"/>
              </a:rPr>
              <a:t>1/W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-approx 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if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w=(</a:t>
            </a:r>
            <a:r>
              <a:rPr lang="en-US" sz="2800" dirty="0" err="1" smtClean="0">
                <a:solidFill>
                  <a:srgbClr val="0000FF"/>
                </a:solidFill>
                <a:latin typeface="Arial Rounded MT Bold" pitchFamily="34" charset="0"/>
              </a:rPr>
              <a:t>ln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 m)/</a:t>
            </a:r>
            <a:r>
              <a:rPr lang="el-GR" sz="2800" dirty="0" smtClean="0">
                <a:solidFill>
                  <a:srgbClr val="0000FF"/>
                </a:solidFill>
              </a:rPr>
              <a:t>ε</a:t>
            </a:r>
            <a:r>
              <a:rPr lang="en-US" sz="2800" baseline="30000" dirty="0" smtClean="0">
                <a:solidFill>
                  <a:srgbClr val="0000FF"/>
                </a:solidFill>
                <a:latin typeface="Arial Rounded MT Bold" pitchFamily="34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latin typeface="Arial Rounded MT Bold" pitchFamily="34" charset="0"/>
              </a:rPr>
              <a:t>then nearly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e/(e-1)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-approx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0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spcBef>
                <a:spcPct val="20000"/>
              </a:spcBef>
            </a:pPr>
            <a:r>
              <a:rPr lang="en-US" sz="2000" b="1" dirty="0">
                <a:latin typeface="Arial Rounded MT Bold" pitchFamily="34" charset="0"/>
                <a:sym typeface="Wingdings" pitchFamily="2" charset="2"/>
              </a:rPr>
              <a:t></a:t>
            </a:r>
            <a:r>
              <a:rPr lang="en-US" sz="2800" dirty="0">
                <a:latin typeface="Arial Rounded MT Bold" pitchFamily="34" charset="0"/>
                <a:sym typeface="Wingdings" pitchFamily="2" charset="2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sym typeface="Symbol" pitchFamily="18" charset="2"/>
              </a:rPr>
              <a:t>computational separation</a:t>
            </a:r>
            <a:r>
              <a:rPr lang="en-US" sz="2800" dirty="0">
                <a:latin typeface="Arial Rounded MT Bold" pitchFamily="34" charset="0"/>
                <a:sym typeface="Symbol" pitchFamily="18" charset="2"/>
              </a:rPr>
              <a:t> 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in some cases between linear and </a:t>
            </a:r>
            <a:r>
              <a:rPr lang="en-US" sz="2800" dirty="0" err="1" smtClean="0">
                <a:latin typeface="Arial Rounded MT Bold" pitchFamily="34" charset="0"/>
                <a:sym typeface="Symbol" pitchFamily="18" charset="2"/>
              </a:rPr>
              <a:t>submodular</a:t>
            </a:r>
            <a:r>
              <a:rPr lang="en-US" sz="2800" dirty="0" smtClean="0">
                <a:latin typeface="Arial Rounded MT Bold" pitchFamily="34" charset="0"/>
                <a:sym typeface="Symbol" pitchFamily="18" charset="2"/>
              </a:rPr>
              <a:t> settings</a:t>
            </a:r>
            <a:endParaRPr lang="en-US" sz="2800" dirty="0">
              <a:latin typeface="Arial Rounded MT Bold" pitchFamily="34" charset="0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800" dirty="0">
              <a:latin typeface="Arial Rounded MT Bold" pitchFamily="34" charset="0"/>
              <a:sym typeface="Symbol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Submodular functions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810000"/>
            <a:ext cx="4191000" cy="719138"/>
            <a:chOff x="528" y="1682"/>
            <a:chExt cx="3024" cy="652"/>
          </a:xfrm>
        </p:grpSpPr>
        <p:pic>
          <p:nvPicPr>
            <p:cNvPr id="38917" name="Picture 5" descr="MC90028046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0" y="1824"/>
              <a:ext cx="624" cy="329"/>
            </a:xfrm>
            <a:prstGeom prst="rect">
              <a:avLst/>
            </a:prstGeom>
            <a:noFill/>
          </p:spPr>
        </p:pic>
        <p:pic>
          <p:nvPicPr>
            <p:cNvPr id="38918" name="Picture 6" descr="MC900432185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2" y="1728"/>
              <a:ext cx="473" cy="480"/>
            </a:xfrm>
            <a:prstGeom prst="rect">
              <a:avLst/>
            </a:prstGeom>
            <a:noFill/>
          </p:spPr>
        </p:pic>
        <p:pic>
          <p:nvPicPr>
            <p:cNvPr id="38919" name="Picture 7" descr="MC900215777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0" y="1726"/>
              <a:ext cx="389" cy="523"/>
            </a:xfrm>
            <a:prstGeom prst="rect">
              <a:avLst/>
            </a:prstGeom>
            <a:noFill/>
          </p:spPr>
        </p:pic>
        <p:sp>
          <p:nvSpPr>
            <p:cNvPr id="38920" name="AutoShape 8"/>
            <p:cNvSpPr>
              <a:spLocks/>
            </p:cNvSpPr>
            <p:nvPr/>
          </p:nvSpPr>
          <p:spPr bwMode="auto">
            <a:xfrm>
              <a:off x="960" y="1728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872" y="1919"/>
              <a:ext cx="193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/>
                <a:t>,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2688" y="1920"/>
              <a:ext cx="194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/>
                <a:t>,</a:t>
              </a:r>
            </a:p>
          </p:txBody>
        </p:sp>
        <p:sp>
          <p:nvSpPr>
            <p:cNvPr id="38923" name="AutoShape 11"/>
            <p:cNvSpPr>
              <a:spLocks/>
            </p:cNvSpPr>
            <p:nvPr/>
          </p:nvSpPr>
          <p:spPr bwMode="auto">
            <a:xfrm rot="10800000">
              <a:off x="3408" y="1682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528" y="1873"/>
              <a:ext cx="456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/>
                <a:t>T =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38200" y="4648200"/>
            <a:ext cx="3200400" cy="660400"/>
            <a:chOff x="528" y="2400"/>
            <a:chExt cx="2256" cy="625"/>
          </a:xfrm>
        </p:grpSpPr>
        <p:pic>
          <p:nvPicPr>
            <p:cNvPr id="38926" name="Picture 14" descr="MC90028046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0" y="2496"/>
              <a:ext cx="624" cy="329"/>
            </a:xfrm>
            <a:prstGeom prst="rect">
              <a:avLst/>
            </a:prstGeom>
            <a:noFill/>
          </p:spPr>
        </p:pic>
        <p:pic>
          <p:nvPicPr>
            <p:cNvPr id="38927" name="Picture 15" descr="MC900432185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2" y="2400"/>
              <a:ext cx="473" cy="480"/>
            </a:xfrm>
            <a:prstGeom prst="rect">
              <a:avLst/>
            </a:prstGeom>
            <a:noFill/>
          </p:spPr>
        </p:pic>
        <p:sp>
          <p:nvSpPr>
            <p:cNvPr id="38928" name="AutoShape 16"/>
            <p:cNvSpPr>
              <a:spLocks/>
            </p:cNvSpPr>
            <p:nvPr/>
          </p:nvSpPr>
          <p:spPr bwMode="auto">
            <a:xfrm>
              <a:off x="960" y="2400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1872" y="2592"/>
              <a:ext cx="189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/>
                <a:t>,</a:t>
              </a: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528" y="2546"/>
              <a:ext cx="45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2400"/>
                <a:t>S =</a:t>
              </a:r>
            </a:p>
          </p:txBody>
        </p:sp>
        <p:sp>
          <p:nvSpPr>
            <p:cNvPr id="38931" name="AutoShape 19"/>
            <p:cNvSpPr>
              <a:spLocks/>
            </p:cNvSpPr>
            <p:nvPr/>
          </p:nvSpPr>
          <p:spPr bwMode="auto">
            <a:xfrm rot="10800000">
              <a:off x="2640" y="2400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533400" y="472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8933" name="Picture 21" descr="MC900412434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3962400"/>
            <a:ext cx="1143000" cy="1087438"/>
          </a:xfrm>
          <a:prstGeom prst="rect">
            <a:avLst/>
          </a:prstGeom>
          <a:noFill/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52600" y="2743200"/>
            <a:ext cx="4648200" cy="762000"/>
            <a:chOff x="1200" y="3648"/>
            <a:chExt cx="2928" cy="480"/>
          </a:xfrm>
        </p:grpSpPr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1200" y="3648"/>
              <a:ext cx="292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8937" name="Picture 25" descr="addin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40" y="3744"/>
              <a:ext cx="244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950" name="Picture 38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14400" y="1143000"/>
            <a:ext cx="57134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52" name="Picture 40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4400" y="1600200"/>
            <a:ext cx="6342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838200" y="2057400"/>
            <a:ext cx="233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</a:rPr>
              <a:t>Marginal value: </a:t>
            </a:r>
          </a:p>
        </p:txBody>
      </p:sp>
      <p:pic>
        <p:nvPicPr>
          <p:cNvPr id="38955" name="Picture 43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2133600"/>
            <a:ext cx="36639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57" name="Picture 45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5638800"/>
            <a:ext cx="36576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Part III: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err="1" smtClean="0">
                <a:solidFill>
                  <a:srgbClr val="006633"/>
                </a:solidFill>
                <a:latin typeface="Arial Rounded MT Bold" pitchFamily="34" charset="0"/>
              </a:rPr>
              <a:t>Submodular</a:t>
            </a:r>
            <a:endParaRPr lang="en-US" sz="6000" dirty="0" smtClean="0">
              <a:solidFill>
                <a:srgbClr val="006633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006633"/>
                </a:solidFill>
                <a:latin typeface="Arial Rounded MT Bold" pitchFamily="34" charset="0"/>
              </a:rPr>
              <a:t> MAX-SAT</a:t>
            </a:r>
            <a:endParaRPr lang="en-US" dirty="0">
              <a:solidFill>
                <a:srgbClr val="00663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Max-SAT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352800" cy="609600"/>
          </a:xfrm>
        </p:spPr>
        <p:txBody>
          <a:bodyPr/>
          <a:lstStyle/>
          <a:p>
            <a:pPr algn="l" rtl="0"/>
            <a:r>
              <a:rPr lang="en-US" sz="2800">
                <a:solidFill>
                  <a:schemeClr val="accent2"/>
                </a:solidFill>
              </a:rPr>
              <a:t>L, set of literals</a:t>
            </a:r>
            <a:r>
              <a:rPr lang="en-US"/>
              <a:t> </a:t>
            </a:r>
          </a:p>
        </p:txBody>
      </p:sp>
      <p:pic>
        <p:nvPicPr>
          <p:cNvPr id="50180" name="Picture 4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1600200"/>
            <a:ext cx="3654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3400" y="1981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C, set of clauses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4724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Goal: maximize sum of weights for satisfied clauses</a:t>
            </a:r>
          </a:p>
        </p:txBody>
      </p:sp>
      <p:pic>
        <p:nvPicPr>
          <p:cNvPr id="50183" name="Picture 7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3400" y="2133600"/>
            <a:ext cx="24050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8063" y="5307013"/>
            <a:ext cx="1217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533400" y="3657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Weights</a:t>
            </a:r>
          </a:p>
        </p:txBody>
      </p:sp>
      <p:pic>
        <p:nvPicPr>
          <p:cNvPr id="50186" name="Picture 10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3810000"/>
            <a:ext cx="2900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7" name="Picture 11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5867400"/>
            <a:ext cx="2081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4" name="Picture 18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1400" y="5334000"/>
            <a:ext cx="4559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1" grpId="0"/>
      <p:bldP spid="50182" grpId="0"/>
      <p:bldP spid="501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Submodular Max-SAT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352800" cy="609600"/>
          </a:xfrm>
        </p:spPr>
        <p:txBody>
          <a:bodyPr/>
          <a:lstStyle/>
          <a:p>
            <a:pPr algn="l" rtl="0"/>
            <a:r>
              <a:rPr lang="en-US" sz="2800">
                <a:solidFill>
                  <a:schemeClr val="accent2"/>
                </a:solidFill>
              </a:rPr>
              <a:t>L, set of literals</a:t>
            </a:r>
            <a:r>
              <a:rPr lang="en-US"/>
              <a:t> </a:t>
            </a:r>
          </a:p>
        </p:txBody>
      </p:sp>
      <p:pic>
        <p:nvPicPr>
          <p:cNvPr id="54276" name="Picture 4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67200" y="1600200"/>
            <a:ext cx="3654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457200" y="1981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C, set of clauses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457200" y="4724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</a:rPr>
              <a:t>Goal: maximize sum of weights for legal subset of clauses</a:t>
            </a:r>
          </a:p>
        </p:txBody>
      </p:sp>
      <p:pic>
        <p:nvPicPr>
          <p:cNvPr id="54279" name="Picture 7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2133600"/>
            <a:ext cx="24050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0" name="Picture 8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1863" y="5307013"/>
            <a:ext cx="1217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457200" y="36576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</a:rPr>
              <a:t>Weights</a:t>
            </a:r>
          </a:p>
        </p:txBody>
      </p:sp>
      <p:pic>
        <p:nvPicPr>
          <p:cNvPr id="54282" name="Picture 10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3810000"/>
            <a:ext cx="2900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3" name="Picture 11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14400" y="5867400"/>
            <a:ext cx="208121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6800" y="5715000"/>
            <a:ext cx="1981200" cy="685800"/>
            <a:chOff x="2640" y="3408"/>
            <a:chExt cx="1248" cy="432"/>
          </a:xfrm>
        </p:grpSpPr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 flipH="1">
              <a:off x="2640" y="3408"/>
              <a:ext cx="12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 flipH="1" flipV="1">
              <a:off x="2640" y="3408"/>
              <a:ext cx="12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" y="5638800"/>
            <a:ext cx="4219575" cy="990600"/>
            <a:chOff x="480" y="3504"/>
            <a:chExt cx="2658" cy="624"/>
          </a:xfrm>
        </p:grpSpPr>
        <p:sp>
          <p:nvSpPr>
            <p:cNvPr id="54288" name="Rectangle 16"/>
            <p:cNvSpPr>
              <a:spLocks noChangeArrowheads="1"/>
            </p:cNvSpPr>
            <p:nvPr/>
          </p:nvSpPr>
          <p:spPr bwMode="auto">
            <a:xfrm>
              <a:off x="480" y="3504"/>
              <a:ext cx="1920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289" name="Picture 17" descr="addin_tmp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8" y="3696"/>
              <a:ext cx="2610" cy="145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4290" name="Picture 18" descr="addin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5200" y="5334000"/>
            <a:ext cx="45593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14400" y="3429000"/>
            <a:ext cx="1371600" cy="914400"/>
            <a:chOff x="576" y="2160"/>
            <a:chExt cx="864" cy="576"/>
          </a:xfrm>
        </p:grpSpPr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576" y="220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 flipH="1">
              <a:off x="576" y="2160"/>
              <a:ext cx="86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Max-SAT Known Results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 dirty="0"/>
              <a:t>Hardness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Unless </a:t>
            </a:r>
            <a:r>
              <a:rPr lang="en-US" sz="2000" dirty="0"/>
              <a:t>P=NP, hard to approximate better then 0.875 [</a:t>
            </a:r>
            <a:r>
              <a:rPr lang="en-US" sz="2000" dirty="0" err="1"/>
              <a:t>Håstad</a:t>
            </a:r>
            <a:r>
              <a:rPr lang="en-US" sz="2000" dirty="0"/>
              <a:t> ’01]</a:t>
            </a:r>
          </a:p>
          <a:p>
            <a:pPr algn="l" rtl="0">
              <a:lnSpc>
                <a:spcPct val="90000"/>
              </a:lnSpc>
            </a:pPr>
            <a:endParaRPr lang="en-US" sz="2400" dirty="0" smtClean="0"/>
          </a:p>
          <a:p>
            <a:pPr algn="l" rtl="0">
              <a:lnSpc>
                <a:spcPct val="90000"/>
              </a:lnSpc>
            </a:pPr>
            <a:r>
              <a:rPr lang="en-US" sz="2400" dirty="0" smtClean="0"/>
              <a:t>Known </a:t>
            </a:r>
            <a:r>
              <a:rPr lang="en-US" sz="2400" dirty="0"/>
              <a:t>approximations</a:t>
            </a: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Combinatorial/Online Algorithms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/>
              <a:t>0.5	</a:t>
            </a:r>
            <a:r>
              <a:rPr lang="en-US" sz="1800" i="1" dirty="0">
                <a:solidFill>
                  <a:schemeClr val="accent2"/>
                </a:solidFill>
              </a:rPr>
              <a:t>Random Assignment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/>
              <a:t>0.66 	</a:t>
            </a:r>
            <a:r>
              <a:rPr lang="en-US" sz="1800" i="1" dirty="0">
                <a:solidFill>
                  <a:schemeClr val="accent2"/>
                </a:solidFill>
              </a:rPr>
              <a:t>Johnson’s algorithm</a:t>
            </a:r>
            <a:r>
              <a:rPr lang="en-US" sz="1800" dirty="0">
                <a:solidFill>
                  <a:schemeClr val="accent2"/>
                </a:solidFill>
              </a:rPr>
              <a:t> 	[Johnson ’74, CFZ’ 99]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/>
              <a:t>0.75	“</a:t>
            </a:r>
            <a:r>
              <a:rPr lang="en-US" sz="1800" i="1" dirty="0">
                <a:solidFill>
                  <a:schemeClr val="accent2"/>
                </a:solidFill>
              </a:rPr>
              <a:t>Randomized Johnson”	</a:t>
            </a:r>
            <a:r>
              <a:rPr lang="en-US" sz="1800" dirty="0">
                <a:solidFill>
                  <a:schemeClr val="accent2"/>
                </a:solidFill>
              </a:rPr>
              <a:t>[</a:t>
            </a:r>
            <a:r>
              <a:rPr lang="en-US" sz="1800" dirty="0" err="1">
                <a:solidFill>
                  <a:schemeClr val="accent2"/>
                </a:solidFill>
              </a:rPr>
              <a:t>Poloczek</a:t>
            </a:r>
            <a:r>
              <a:rPr lang="en-US" sz="1800" dirty="0">
                <a:solidFill>
                  <a:schemeClr val="accent2"/>
                </a:solidFill>
              </a:rPr>
              <a:t> and </a:t>
            </a:r>
            <a:r>
              <a:rPr lang="en-US" sz="1800" dirty="0" err="1">
                <a:solidFill>
                  <a:schemeClr val="accent2"/>
                </a:solidFill>
              </a:rPr>
              <a:t>Schnitger</a:t>
            </a:r>
            <a:r>
              <a:rPr lang="en-US" sz="1800" dirty="0">
                <a:solidFill>
                  <a:schemeClr val="accent2"/>
                </a:solidFill>
              </a:rPr>
              <a:t> ‘11]</a:t>
            </a:r>
            <a:endParaRPr lang="en-US" sz="1800" i="1" dirty="0">
              <a:solidFill>
                <a:schemeClr val="accent2"/>
              </a:solidFill>
            </a:endParaRPr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Hybrid methods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/>
              <a:t>0.75  	Linear Programming 	[</a:t>
            </a:r>
            <a:r>
              <a:rPr lang="en-US" sz="1800" dirty="0" err="1">
                <a:latin typeface="NimbusRomNo9L-Regu" charset="0"/>
              </a:rPr>
              <a:t>Goemans</a:t>
            </a:r>
            <a:r>
              <a:rPr lang="en-US" sz="1800" dirty="0">
                <a:latin typeface="NimbusRomNo9L-Regu" charset="0"/>
              </a:rPr>
              <a:t> Williamson</a:t>
            </a:r>
            <a:r>
              <a:rPr lang="en-US" sz="1800" dirty="0"/>
              <a:t> ‘94]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/>
              <a:t>0.797 	Hybrid approach		[</a:t>
            </a:r>
            <a:r>
              <a:rPr lang="en-US" sz="1800" dirty="0" err="1"/>
              <a:t>Avidor</a:t>
            </a:r>
            <a:r>
              <a:rPr lang="en-US" sz="1800" dirty="0"/>
              <a:t>, </a:t>
            </a:r>
            <a:r>
              <a:rPr lang="en-US" sz="1800" dirty="0" err="1"/>
              <a:t>Berkovitch</a:t>
            </a:r>
            <a:r>
              <a:rPr lang="en-US" sz="1800" dirty="0"/>
              <a:t> ,</a:t>
            </a:r>
            <a:r>
              <a:rPr lang="en-US" sz="1800" dirty="0" err="1"/>
              <a:t>Zwick</a:t>
            </a:r>
            <a:r>
              <a:rPr lang="en-US" sz="1800" dirty="0"/>
              <a:t> ‘06]</a:t>
            </a:r>
          </a:p>
          <a:p>
            <a:pPr algn="l" rtl="0">
              <a:lnSpc>
                <a:spcPct val="90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400" dirty="0" err="1" smtClean="0">
                <a:solidFill>
                  <a:srgbClr val="C00000"/>
                </a:solidFill>
              </a:rPr>
              <a:t>Submodular</a:t>
            </a:r>
            <a:r>
              <a:rPr lang="en-US" sz="2400" dirty="0" smtClean="0">
                <a:solidFill>
                  <a:srgbClr val="C00000"/>
                </a:solidFill>
              </a:rPr>
              <a:t> Max-SAT?</a:t>
            </a:r>
            <a:endParaRPr lang="en-US" sz="2400" dirty="0">
              <a:solidFill>
                <a:srgbClr val="C00000"/>
              </a:solidFill>
            </a:endParaRPr>
          </a:p>
          <a:p>
            <a:pPr lvl="1" algn="l" rtl="0">
              <a:lnSpc>
                <a:spcPct val="90000"/>
              </a:lnSpc>
            </a:pPr>
            <a:endParaRPr lang="en-US" sz="2000" dirty="0"/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Algorithm: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Online </a:t>
            </a:r>
            <a:r>
              <a:rPr lang="en-US" sz="2000" dirty="0" smtClean="0"/>
              <a:t>randomized linear time </a:t>
            </a:r>
            <a:r>
              <a:rPr lang="en-US" sz="2000" dirty="0" smtClean="0"/>
              <a:t>2/3-</a:t>
            </a:r>
            <a:r>
              <a:rPr lang="en-US" sz="2000" dirty="0" smtClean="0"/>
              <a:t>approx algorithm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algn="l" rtl="0">
              <a:lnSpc>
                <a:spcPct val="90000"/>
              </a:lnSpc>
            </a:pPr>
            <a:r>
              <a:rPr lang="en-US" sz="2400" dirty="0" smtClean="0"/>
              <a:t>Hardness: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r>
              <a:rPr lang="en-US" sz="2000" dirty="0" smtClean="0"/>
              <a:t>2/3-inapprox for online </a:t>
            </a:r>
            <a:r>
              <a:rPr lang="en-US" sz="2000" dirty="0"/>
              <a:t>case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3/4-inapprox for offline case (information </a:t>
            </a:r>
            <a:r>
              <a:rPr lang="en-US" sz="2000" dirty="0" smtClean="0"/>
              <a:t>theoretic)</a:t>
            </a:r>
            <a:endParaRPr lang="en-US" sz="2000" dirty="0"/>
          </a:p>
          <a:p>
            <a:pPr lvl="1" algn="l" rtl="0">
              <a:lnSpc>
                <a:spcPct val="90000"/>
              </a:lnSpc>
            </a:pPr>
            <a:r>
              <a:rPr lang="en-US" sz="2000" dirty="0"/>
              <a:t>Computational separation:</a:t>
            </a:r>
          </a:p>
          <a:p>
            <a:pPr lvl="2" algn="l" rtl="0">
              <a:lnSpc>
                <a:spcPct val="90000"/>
              </a:lnSpc>
            </a:pPr>
            <a:r>
              <a:rPr lang="en-US" sz="1800" dirty="0" err="1" smtClean="0"/>
              <a:t>submodular</a:t>
            </a:r>
            <a:r>
              <a:rPr lang="en-US" sz="1800" dirty="0" smtClean="0"/>
              <a:t> </a:t>
            </a:r>
            <a:r>
              <a:rPr lang="en-US" sz="1800" dirty="0"/>
              <a:t>Max-SAT is harder to approximate than </a:t>
            </a:r>
            <a:r>
              <a:rPr lang="en-US" sz="1800" dirty="0" smtClean="0"/>
              <a:t>Max-SAT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38200" y="2133600"/>
            <a:ext cx="72390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3200"/>
              <a:t>Submodular Max-SAT</a:t>
            </a:r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914400" y="3810000"/>
            <a:ext cx="7239000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3200"/>
              <a:t>Maximize a submodular function subject to a </a:t>
            </a:r>
            <a:r>
              <a:rPr lang="en-US" sz="3200" i="1"/>
              <a:t>binary partition matroid</a:t>
            </a:r>
            <a:endParaRPr lang="en-US" i="1"/>
          </a:p>
        </p:txBody>
      </p:sp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3962400" y="2895600"/>
            <a:ext cx="838200" cy="762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0" grpId="0" animBg="1"/>
      <p:bldP spid="491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Matroid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486400"/>
          </a:xfrm>
        </p:spPr>
        <p:txBody>
          <a:bodyPr/>
          <a:lstStyle/>
          <a:p>
            <a:pPr marL="1009650" lvl="1" indent="-609600">
              <a:lnSpc>
                <a:spcPct val="80000"/>
              </a:lnSpc>
            </a:pPr>
            <a:r>
              <a:rPr lang="en-US" sz="2000" dirty="0" smtClean="0"/>
              <a:t>Items 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sz="2000" dirty="0" smtClean="0"/>
              <a:t>Family </a:t>
            </a:r>
            <a:r>
              <a:rPr lang="en-US" sz="2000" i="1" dirty="0" smtClean="0">
                <a:latin typeface="Andalus" pitchFamily="2" charset="-78"/>
                <a:cs typeface="Andalus" pitchFamily="2" charset="-78"/>
              </a:rPr>
              <a:t>I</a:t>
            </a:r>
            <a:r>
              <a:rPr lang="en-US" sz="2000" dirty="0" smtClean="0"/>
              <a:t>  of </a:t>
            </a:r>
            <a:r>
              <a:rPr lang="en-US" sz="2000" i="1" dirty="0"/>
              <a:t>independent</a:t>
            </a:r>
            <a:r>
              <a:rPr lang="en-US" sz="2000" dirty="0"/>
              <a:t> (i.e. valid) subsets</a:t>
            </a:r>
          </a:p>
          <a:p>
            <a:pPr marL="609600" indent="-609600" algn="l" rtl="0">
              <a:lnSpc>
                <a:spcPct val="80000"/>
              </a:lnSpc>
            </a:pPr>
            <a:endParaRPr lang="en-US" sz="2000" dirty="0">
              <a:solidFill>
                <a:schemeClr val="accent2"/>
              </a:solidFill>
            </a:endParaRP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 dirty="0" err="1">
                <a:solidFill>
                  <a:schemeClr val="accent2"/>
                </a:solidFill>
              </a:rPr>
              <a:t>Matroid</a:t>
            </a:r>
            <a:r>
              <a:rPr lang="en-US" sz="2000" dirty="0">
                <a:solidFill>
                  <a:schemeClr val="accent2"/>
                </a:solidFill>
              </a:rPr>
              <a:t> Constraint</a:t>
            </a:r>
            <a:endParaRPr lang="en-US" sz="2000" dirty="0"/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 dirty="0"/>
              <a:t>Inheritance 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 dirty="0"/>
              <a:t>Exchange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Types of </a:t>
            </a:r>
            <a:r>
              <a:rPr lang="en-US" sz="2000" dirty="0" err="1">
                <a:solidFill>
                  <a:schemeClr val="accent2"/>
                </a:solidFill>
              </a:rPr>
              <a:t>matroids</a:t>
            </a:r>
            <a:endParaRPr lang="en-US" sz="2000" dirty="0">
              <a:solidFill>
                <a:schemeClr val="accent2"/>
              </a:solidFill>
            </a:endParaRPr>
          </a:p>
          <a:p>
            <a:pPr marL="990600" lvl="1" indent="-533400" algn="l" rtl="0">
              <a:lnSpc>
                <a:spcPct val="80000"/>
              </a:lnSpc>
            </a:pPr>
            <a:r>
              <a:rPr lang="en-US" sz="1800" dirty="0"/>
              <a:t>Uniform </a:t>
            </a:r>
            <a:r>
              <a:rPr lang="en-US" sz="1800" dirty="0" err="1"/>
              <a:t>matroid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 </a:t>
            </a:r>
          </a:p>
          <a:p>
            <a:pPr marL="990600" lvl="1" indent="-533400" algn="l" rtl="0">
              <a:lnSpc>
                <a:spcPct val="80000"/>
              </a:lnSpc>
            </a:pPr>
            <a:endParaRPr lang="en-US" sz="1800" dirty="0"/>
          </a:p>
          <a:p>
            <a:pPr marL="990600" lvl="1" indent="-533400" algn="l" rtl="0">
              <a:lnSpc>
                <a:spcPct val="80000"/>
              </a:lnSpc>
            </a:pPr>
            <a:endParaRPr lang="en-US" sz="1800" dirty="0"/>
          </a:p>
          <a:p>
            <a:pPr marL="990600" lvl="1" indent="-533400" algn="l" rtl="0">
              <a:lnSpc>
                <a:spcPct val="80000"/>
              </a:lnSpc>
            </a:pPr>
            <a:r>
              <a:rPr lang="en-US" sz="1800" dirty="0"/>
              <a:t>Partition </a:t>
            </a:r>
            <a:r>
              <a:rPr lang="en-US" sz="1800" dirty="0" err="1"/>
              <a:t>matroid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  <a:p>
            <a:pPr marL="990600" lvl="1" indent="-533400" algn="l" rtl="0">
              <a:lnSpc>
                <a:spcPct val="80000"/>
              </a:lnSpc>
            </a:pPr>
            <a:endParaRPr lang="en-US" sz="1800" dirty="0"/>
          </a:p>
          <a:p>
            <a:pPr marL="990600" lvl="1" indent="-533400" algn="l" rtl="0">
              <a:lnSpc>
                <a:spcPct val="80000"/>
              </a:lnSpc>
            </a:pPr>
            <a:endParaRPr lang="en-US" sz="1800" dirty="0"/>
          </a:p>
          <a:p>
            <a:pPr marL="990600" lvl="1" indent="-533400" algn="l" rtl="0">
              <a:lnSpc>
                <a:spcPct val="80000"/>
              </a:lnSpc>
            </a:pPr>
            <a:r>
              <a:rPr lang="en-US" sz="1800" dirty="0"/>
              <a:t>Other (more complex) types: vector spaces, laminar, graph…</a:t>
            </a:r>
          </a:p>
          <a:p>
            <a:pPr marL="990600" lvl="1" indent="-533400" algn="l" rtl="0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7180" name="Picture 1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495800"/>
            <a:ext cx="37338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486400"/>
            <a:ext cx="1676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3" name="Picture 15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5486400"/>
            <a:ext cx="4267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2" name="Picture 24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2514600"/>
            <a:ext cx="364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97" name="Picture 29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3114675"/>
            <a:ext cx="6248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514600" y="1905000"/>
            <a:ext cx="4495800" cy="1371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Partition Matroid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2057400"/>
            <a:ext cx="3894138" cy="1066800"/>
            <a:chOff x="576" y="1344"/>
            <a:chExt cx="2453" cy="672"/>
          </a:xfrm>
        </p:grpSpPr>
        <p:sp>
          <p:nvSpPr>
            <p:cNvPr id="58373" name="Oval 5"/>
            <p:cNvSpPr>
              <a:spLocks noChangeArrowheads="1"/>
            </p:cNvSpPr>
            <p:nvPr/>
          </p:nvSpPr>
          <p:spPr bwMode="auto">
            <a:xfrm>
              <a:off x="2544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>
              <a:off x="1632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576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auto">
            <a:xfrm>
              <a:off x="1104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576" y="1728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1152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1104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2</a:t>
              </a:r>
            </a:p>
          </p:txBody>
        </p:sp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1680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1632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3</a:t>
              </a:r>
            </a:p>
          </p:txBody>
        </p:sp>
        <p:sp>
          <p:nvSpPr>
            <p:cNvPr id="58382" name="Text Box 14"/>
            <p:cNvSpPr txBox="1">
              <a:spLocks noChangeArrowheads="1"/>
            </p:cNvSpPr>
            <p:nvPr/>
          </p:nvSpPr>
          <p:spPr bwMode="auto">
            <a:xfrm>
              <a:off x="2160" y="139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…</a:t>
              </a:r>
            </a:p>
          </p:txBody>
        </p:sp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2160" y="172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…</a:t>
              </a:r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2592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m</a:t>
              </a:r>
              <a:endParaRPr lang="en-US"/>
            </a:p>
          </p:txBody>
        </p:sp>
        <p:sp>
          <p:nvSpPr>
            <p:cNvPr id="58385" name="Text Box 17"/>
            <p:cNvSpPr txBox="1">
              <a:spLocks noChangeArrowheads="1"/>
            </p:cNvSpPr>
            <p:nvPr/>
          </p:nvSpPr>
          <p:spPr bwMode="auto">
            <a:xfrm>
              <a:off x="2544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m</a:t>
              </a:r>
            </a:p>
          </p:txBody>
        </p:sp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624" y="139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58387" name="Oval 19"/>
            <p:cNvSpPr>
              <a:spLocks noChangeArrowheads="1"/>
            </p:cNvSpPr>
            <p:nvPr/>
          </p:nvSpPr>
          <p:spPr bwMode="auto">
            <a:xfrm>
              <a:off x="1680" y="168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auto">
            <a:xfrm>
              <a:off x="624" y="1392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auto">
            <a:xfrm>
              <a:off x="1152" y="168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auto">
            <a:xfrm>
              <a:off x="2592" y="1392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838200" y="3429000"/>
            <a:ext cx="780097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rtl="0">
              <a:spcBef>
                <a:spcPct val="20000"/>
              </a:spcBef>
            </a:pPr>
            <a:r>
              <a:rPr lang="en-US" sz="2800"/>
              <a:t>A partition matroid where |P</a:t>
            </a:r>
            <a:r>
              <a:rPr lang="en-US" sz="2800" baseline="-25000"/>
              <a:t>i</a:t>
            </a:r>
            <a:r>
              <a:rPr lang="en-US" sz="2800"/>
              <a:t>|=2 and k</a:t>
            </a:r>
            <a:r>
              <a:rPr lang="en-US" sz="2800" baseline="-25000"/>
              <a:t>i</a:t>
            </a:r>
            <a:r>
              <a:rPr lang="en-US" sz="2800"/>
              <a:t>=1 for all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65" name="Oval 117"/>
          <p:cNvSpPr>
            <a:spLocks noChangeArrowheads="1"/>
          </p:cNvSpPr>
          <p:nvPr/>
        </p:nvSpPr>
        <p:spPr bwMode="auto">
          <a:xfrm>
            <a:off x="2971800" y="2667000"/>
            <a:ext cx="533400" cy="30559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09600" y="4876800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~x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85800" y="3733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33400" y="2667000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1143000" y="1905000"/>
            <a:ext cx="1905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1143000" y="29718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V="1">
            <a:off x="1143000" y="2971800"/>
            <a:ext cx="1828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143000" y="4038600"/>
            <a:ext cx="182880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1143000" y="41910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143000" y="1905000"/>
            <a:ext cx="18288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29718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2971800" y="2743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2971800" y="4953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4</a:t>
            </a:r>
            <a:endParaRPr lang="en-US"/>
          </a:p>
        </p:txBody>
      </p:sp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4038600" y="1828800"/>
            <a:ext cx="3970338" cy="1066800"/>
            <a:chOff x="2544" y="1344"/>
            <a:chExt cx="2501" cy="672"/>
          </a:xfrm>
        </p:grpSpPr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4560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23"/>
            <p:cNvSpPr>
              <a:spLocks noChangeArrowheads="1"/>
            </p:cNvSpPr>
            <p:nvPr/>
          </p:nvSpPr>
          <p:spPr bwMode="auto">
            <a:xfrm>
              <a:off x="3648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Oval 24"/>
            <p:cNvSpPr>
              <a:spLocks noChangeArrowheads="1"/>
            </p:cNvSpPr>
            <p:nvPr/>
          </p:nvSpPr>
          <p:spPr bwMode="auto">
            <a:xfrm>
              <a:off x="2592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3120" y="134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Text Box 26"/>
            <p:cNvSpPr txBox="1">
              <a:spLocks noChangeArrowheads="1"/>
            </p:cNvSpPr>
            <p:nvPr/>
          </p:nvSpPr>
          <p:spPr bwMode="auto">
            <a:xfrm>
              <a:off x="2544" y="1728"/>
              <a:ext cx="4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  ~x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3189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x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53276" name="Text Box 28"/>
            <p:cNvSpPr txBox="1">
              <a:spLocks noChangeArrowheads="1"/>
            </p:cNvSpPr>
            <p:nvPr/>
          </p:nvSpPr>
          <p:spPr bwMode="auto">
            <a:xfrm>
              <a:off x="3072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~x</a:t>
              </a:r>
              <a:r>
                <a:rPr lang="en-US" baseline="-25000"/>
                <a:t>2</a:t>
              </a:r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>
              <a:off x="3696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x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53278" name="Text Box 30"/>
            <p:cNvSpPr txBox="1">
              <a:spLocks noChangeArrowheads="1"/>
            </p:cNvSpPr>
            <p:nvPr/>
          </p:nvSpPr>
          <p:spPr bwMode="auto">
            <a:xfrm>
              <a:off x="3600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~x</a:t>
              </a:r>
              <a:r>
                <a:rPr lang="en-US" baseline="-25000"/>
                <a:t>3</a:t>
              </a:r>
            </a:p>
          </p:txBody>
        </p:sp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4176" y="1392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…</a:t>
              </a:r>
            </a:p>
          </p:txBody>
        </p:sp>
        <p:sp>
          <p:nvSpPr>
            <p:cNvPr id="53280" name="Text Box 32"/>
            <p:cNvSpPr txBox="1">
              <a:spLocks noChangeArrowheads="1"/>
            </p:cNvSpPr>
            <p:nvPr/>
          </p:nvSpPr>
          <p:spPr bwMode="auto">
            <a:xfrm>
              <a:off x="4176" y="1728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…</a:t>
              </a:r>
            </a:p>
          </p:txBody>
        </p:sp>
        <p:sp>
          <p:nvSpPr>
            <p:cNvPr id="53281" name="Text Box 33"/>
            <p:cNvSpPr txBox="1">
              <a:spLocks noChangeArrowheads="1"/>
            </p:cNvSpPr>
            <p:nvPr/>
          </p:nvSpPr>
          <p:spPr bwMode="auto">
            <a:xfrm>
              <a:off x="4608" y="139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x</a:t>
              </a:r>
              <a:r>
                <a:rPr lang="en-US" baseline="-25000"/>
                <a:t>m</a:t>
              </a:r>
              <a:endParaRPr lang="en-US"/>
            </a:p>
          </p:txBody>
        </p:sp>
        <p:sp>
          <p:nvSpPr>
            <p:cNvPr id="53282" name="Text Box 34"/>
            <p:cNvSpPr txBox="1">
              <a:spLocks noChangeArrowheads="1"/>
            </p:cNvSpPr>
            <p:nvPr/>
          </p:nvSpPr>
          <p:spPr bwMode="auto">
            <a:xfrm>
              <a:off x="4464" y="172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~x</a:t>
              </a:r>
              <a:r>
                <a:rPr lang="en-US" baseline="-25000"/>
                <a:t>m</a:t>
              </a:r>
            </a:p>
          </p:txBody>
        </p:sp>
        <p:sp>
          <p:nvSpPr>
            <p:cNvPr id="53283" name="Text Box 35"/>
            <p:cNvSpPr txBox="1">
              <a:spLocks noChangeArrowheads="1"/>
            </p:cNvSpPr>
            <p:nvPr/>
          </p:nvSpPr>
          <p:spPr bwMode="auto">
            <a:xfrm>
              <a:off x="2640" y="1392"/>
              <a:ext cx="2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x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53284" name="Oval 36"/>
            <p:cNvSpPr>
              <a:spLocks noChangeArrowheads="1"/>
            </p:cNvSpPr>
            <p:nvPr/>
          </p:nvSpPr>
          <p:spPr bwMode="auto">
            <a:xfrm>
              <a:off x="3696" y="168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auto">
            <a:xfrm>
              <a:off x="2640" y="1392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3168" y="168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auto">
            <a:xfrm>
              <a:off x="4608" y="1392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1600200" y="5105400"/>
            <a:ext cx="747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. . .</a:t>
            </a:r>
          </a:p>
        </p:txBody>
      </p:sp>
      <p:pic>
        <p:nvPicPr>
          <p:cNvPr id="53320" name="Picture 72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352800"/>
            <a:ext cx="14430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374" name="Picture 12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4724400"/>
            <a:ext cx="31448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324" name="Picture 76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810000"/>
            <a:ext cx="50133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325" name="Text Box 77"/>
          <p:cNvSpPr txBox="1">
            <a:spLocks noChangeArrowheads="1"/>
          </p:cNvSpPr>
          <p:nvPr/>
        </p:nvSpPr>
        <p:spPr bwMode="auto">
          <a:xfrm>
            <a:off x="3886200" y="5105400"/>
            <a:ext cx="47244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000"/>
              <a:t>Claim: g is monotone submodular</a:t>
            </a:r>
          </a:p>
        </p:txBody>
      </p:sp>
      <p:sp>
        <p:nvSpPr>
          <p:cNvPr id="53326" name="Oval 78"/>
          <p:cNvSpPr>
            <a:spLocks noChangeArrowheads="1"/>
          </p:cNvSpPr>
          <p:nvPr/>
        </p:nvSpPr>
        <p:spPr bwMode="auto">
          <a:xfrm>
            <a:off x="609600" y="1676400"/>
            <a:ext cx="457200" cy="2819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328" name="Line 80"/>
          <p:cNvSpPr>
            <a:spLocks noChangeShapeType="1"/>
          </p:cNvSpPr>
          <p:nvPr/>
        </p:nvSpPr>
        <p:spPr bwMode="auto">
          <a:xfrm>
            <a:off x="1143000" y="1981200"/>
            <a:ext cx="1828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329" name="Text Box 81"/>
          <p:cNvSpPr txBox="1">
            <a:spLocks noChangeArrowheads="1"/>
          </p:cNvSpPr>
          <p:nvPr/>
        </p:nvSpPr>
        <p:spPr bwMode="auto">
          <a:xfrm>
            <a:off x="2971800" y="3886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53331" name="Text Box 83"/>
          <p:cNvSpPr txBox="1">
            <a:spLocks noChangeArrowheads="1"/>
          </p:cNvSpPr>
          <p:nvPr/>
        </p:nvSpPr>
        <p:spPr bwMode="auto">
          <a:xfrm>
            <a:off x="29718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53333" name="Text Box 85"/>
          <p:cNvSpPr txBox="1">
            <a:spLocks noChangeArrowheads="1"/>
          </p:cNvSpPr>
          <p:nvPr/>
        </p:nvSpPr>
        <p:spPr bwMode="auto">
          <a:xfrm>
            <a:off x="2971800" y="1676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  <a:endParaRPr lang="en-US"/>
          </a:p>
        </p:txBody>
      </p:sp>
      <p:pic>
        <p:nvPicPr>
          <p:cNvPr id="53370" name="Picture 122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00" y="4267200"/>
            <a:ext cx="4425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3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65" grpId="0" animBg="1"/>
      <p:bldP spid="53325" grpId="0" animBg="1"/>
      <p:bldP spid="533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</a:t>
            </a:r>
          </a:p>
        </p:txBody>
      </p:sp>
      <p:pic>
        <p:nvPicPr>
          <p:cNvPr id="60434" name="Picture 18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62738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39800" y="41910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f submodularity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914400" y="4572000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i="1"/>
              <a:t>f monotonicity</a:t>
            </a:r>
          </a:p>
        </p:txBody>
      </p:sp>
      <p:pic>
        <p:nvPicPr>
          <p:cNvPr id="60432" name="Picture 1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209800"/>
            <a:ext cx="291623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1219200" y="2286000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Observe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2438400" y="5791200"/>
            <a:ext cx="362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Similarly prove that g is monotone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/>
      <p:bldP spid="60433" grpId="0"/>
      <p:bldP spid="60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function properties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/>
              <a:t>Monotone</a:t>
            </a:r>
          </a:p>
          <a:p>
            <a:pPr algn="l" rtl="0">
              <a:lnSpc>
                <a:spcPct val="90000"/>
              </a:lnSpc>
            </a:pPr>
            <a:endParaRPr lang="en-US"/>
          </a:p>
          <a:p>
            <a:pPr algn="l" rtl="0">
              <a:lnSpc>
                <a:spcPct val="90000"/>
              </a:lnSpc>
            </a:pPr>
            <a:r>
              <a:rPr lang="en-US"/>
              <a:t>Non-negative</a:t>
            </a:r>
          </a:p>
          <a:p>
            <a:pPr algn="l" rtl="0">
              <a:lnSpc>
                <a:spcPct val="90000"/>
              </a:lnSpc>
            </a:pPr>
            <a:endParaRPr lang="en-US"/>
          </a:p>
          <a:p>
            <a:pPr algn="l" rtl="0">
              <a:lnSpc>
                <a:spcPct val="90000"/>
              </a:lnSpc>
            </a:pPr>
            <a:r>
              <a:rPr lang="en-US"/>
              <a:t>Submodular</a:t>
            </a:r>
          </a:p>
          <a:p>
            <a:pPr lvl="1" algn="l" rtl="0">
              <a:lnSpc>
                <a:spcPct val="90000"/>
              </a:lnSpc>
            </a:pPr>
            <a:endParaRPr lang="en-US"/>
          </a:p>
          <a:p>
            <a:pPr lvl="1" algn="l" rtl="0">
              <a:lnSpc>
                <a:spcPct val="90000"/>
              </a:lnSpc>
            </a:pPr>
            <a:endParaRPr lang="en-US"/>
          </a:p>
          <a:p>
            <a:pPr lvl="1" algn="l" rtl="0">
              <a:lnSpc>
                <a:spcPct val="90000"/>
              </a:lnSpc>
            </a:pPr>
            <a:endParaRPr lang="en-US"/>
          </a:p>
          <a:p>
            <a:pPr lvl="1" algn="l" rtl="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algn="l" rtl="0">
              <a:lnSpc>
                <a:spcPct val="90000"/>
              </a:lnSpc>
            </a:pPr>
            <a:endParaRPr lang="en-US"/>
          </a:p>
        </p:txBody>
      </p:sp>
      <p:pic>
        <p:nvPicPr>
          <p:cNvPr id="69663" name="Picture 31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257800"/>
            <a:ext cx="54102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6" name="Picture 14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4495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2" name="Picture 10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3352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62" name="Picture 30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2286000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Equivalence 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800" dirty="0"/>
              <a:t>2-way </a:t>
            </a:r>
            <a:r>
              <a:rPr lang="en-US" sz="2800" dirty="0" smtClean="0"/>
              <a:t>poly-time </a:t>
            </a:r>
            <a:r>
              <a:rPr lang="en-US" sz="2800" dirty="0"/>
              <a:t>reduction between the </a:t>
            </a:r>
            <a:r>
              <a:rPr lang="en-US" sz="2800" dirty="0" smtClean="0"/>
              <a:t>problems</a:t>
            </a:r>
            <a:endParaRPr lang="en-US" sz="2800" dirty="0"/>
          </a:p>
          <a:p>
            <a:pPr algn="l" rtl="0"/>
            <a:r>
              <a:rPr lang="en-US" sz="2800" dirty="0"/>
              <a:t>Reduction </a:t>
            </a:r>
            <a:r>
              <a:rPr lang="en-US" sz="2800" dirty="0" smtClean="0"/>
              <a:t>respects approx ratio</a:t>
            </a:r>
          </a:p>
          <a:p>
            <a:pPr algn="l" rtl="0"/>
            <a:endParaRPr lang="en-US" sz="2800" dirty="0"/>
          </a:p>
          <a:p>
            <a:pPr algn="l" rtl="0">
              <a:buNone/>
            </a:pPr>
            <a:r>
              <a:rPr lang="en-US" sz="2800" dirty="0"/>
              <a:t>So </a:t>
            </a:r>
            <a:r>
              <a:rPr lang="en-US" sz="2800" dirty="0" smtClean="0"/>
              <a:t>now </a:t>
            </a:r>
            <a:r>
              <a:rPr lang="en-US" sz="2800" dirty="0"/>
              <a:t>we need to solve the following problem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066800" y="3860800"/>
            <a:ext cx="6553200" cy="863600"/>
          </a:xfrm>
          <a:prstGeom prst="rect">
            <a:avLst/>
          </a:prstGeom>
          <a:solidFill>
            <a:srgbClr val="FFFF99"/>
          </a:solidFill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2400"/>
              <a:t>Maximize a </a:t>
            </a:r>
            <a:r>
              <a:rPr lang="en-US" sz="2400" i="1"/>
              <a:t>submodular monotone</a:t>
            </a:r>
            <a:r>
              <a:rPr lang="en-US" sz="2400"/>
              <a:t> function subject to </a:t>
            </a:r>
            <a:r>
              <a:rPr lang="en-US" sz="2400" i="1"/>
              <a:t>binary partition matroid</a:t>
            </a:r>
            <a:r>
              <a:rPr lang="en-US" sz="2400"/>
              <a:t> constraints.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[</a:t>
            </a:r>
            <a:r>
              <a:rPr lang="en-US" sz="2400" dirty="0" err="1" smtClean="0"/>
              <a:t>FisherNemhauserWolsey</a:t>
            </a:r>
            <a:r>
              <a:rPr lang="en-US" sz="2400" dirty="0" smtClean="0"/>
              <a:t> </a:t>
            </a:r>
            <a:r>
              <a:rPr lang="en-US" sz="2400" dirty="0" smtClean="0"/>
              <a:t>’78</a:t>
            </a:r>
            <a:r>
              <a:rPr lang="en-US" sz="2400" dirty="0"/>
              <a:t>]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Let </a:t>
            </a:r>
            <a:r>
              <a:rPr lang="en-US" i="1" dirty="0"/>
              <a:t>M</a:t>
            </a:r>
            <a:r>
              <a:rPr lang="en-US" dirty="0"/>
              <a:t> be any </a:t>
            </a:r>
            <a:r>
              <a:rPr lang="en-US" dirty="0" err="1"/>
              <a:t>matroid</a:t>
            </a:r>
            <a:r>
              <a:rPr lang="en-US" dirty="0"/>
              <a:t> on X</a:t>
            </a:r>
          </a:p>
          <a:p>
            <a:pPr lvl="1" algn="l" rtl="0"/>
            <a:r>
              <a:rPr lang="en-US" sz="2400" dirty="0"/>
              <a:t>Goal: maximize monotone </a:t>
            </a:r>
            <a:r>
              <a:rPr lang="en-US" sz="2400" dirty="0" err="1"/>
              <a:t>submodular</a:t>
            </a:r>
            <a:r>
              <a:rPr lang="en-US" sz="2400" dirty="0"/>
              <a:t> f </a:t>
            </a:r>
            <a:r>
              <a:rPr lang="en-US" sz="2400" dirty="0" err="1"/>
              <a:t>s.t</a:t>
            </a:r>
            <a:r>
              <a:rPr lang="en-US" sz="2400" dirty="0"/>
              <a:t>. M</a:t>
            </a:r>
          </a:p>
          <a:p>
            <a:pPr algn="l" rtl="0"/>
            <a:r>
              <a:rPr lang="en-US" dirty="0"/>
              <a:t>Greedy algorithm:</a:t>
            </a:r>
          </a:p>
          <a:p>
            <a:pPr lvl="1" algn="l" rtl="0"/>
            <a:r>
              <a:rPr lang="en-US" dirty="0"/>
              <a:t>Grow a set S, starting from S=</a:t>
            </a:r>
            <a:r>
              <a:rPr lang="el-GR" dirty="0"/>
              <a:t>Φ</a:t>
            </a:r>
          </a:p>
          <a:p>
            <a:pPr lvl="1" algn="l" rtl="0"/>
            <a:r>
              <a:rPr lang="en-US" dirty="0"/>
              <a:t>At each stage </a:t>
            </a:r>
          </a:p>
          <a:p>
            <a:pPr lvl="2" algn="l" rtl="0"/>
            <a:r>
              <a:rPr lang="en-US" dirty="0"/>
              <a:t>Let 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 be elements that we can add without violating the constraint</a:t>
            </a:r>
          </a:p>
          <a:p>
            <a:pPr lvl="2" algn="l" rtl="0"/>
            <a:r>
              <a:rPr lang="en-US" dirty="0"/>
              <a:t>Add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/>
              <a:t>maximizing the marginal value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Continue until elements cannot be added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Analysis </a:t>
            </a:r>
            <a:r>
              <a:rPr lang="en-US" sz="2400"/>
              <a:t>[FNW ’78]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/>
              <a:t>Claim: Greedy gives a ½ approximation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50000"/>
              </a:spcBef>
            </a:pPr>
            <a:r>
              <a:rPr lang="en-US" sz="2000"/>
              <a:t>Proof: 	</a:t>
            </a:r>
            <a:r>
              <a:rPr lang="en-US" sz="2000">
                <a:solidFill>
                  <a:schemeClr val="accent2"/>
                </a:solidFill>
              </a:rPr>
              <a:t>O – optimal solution	S={y</a:t>
            </a:r>
            <a:r>
              <a:rPr lang="en-US" sz="2000" baseline="-25000">
                <a:solidFill>
                  <a:schemeClr val="accent2"/>
                </a:solidFill>
              </a:rPr>
              <a:t>1</a:t>
            </a:r>
            <a:r>
              <a:rPr lang="en-US" sz="2000">
                <a:solidFill>
                  <a:schemeClr val="accent2"/>
                </a:solidFill>
              </a:rPr>
              <a:t>,y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,…,y</a:t>
            </a:r>
            <a:r>
              <a:rPr lang="en-US" sz="2000" baseline="-25000">
                <a:solidFill>
                  <a:schemeClr val="accent2"/>
                </a:solidFill>
              </a:rPr>
              <a:t>n</a:t>
            </a:r>
            <a:r>
              <a:rPr lang="en-US" sz="2000">
                <a:solidFill>
                  <a:schemeClr val="accent2"/>
                </a:solidFill>
              </a:rPr>
              <a:t>}</a:t>
            </a:r>
            <a:r>
              <a:rPr lang="en-US" sz="2000"/>
              <a:t> </a:t>
            </a:r>
            <a:r>
              <a:rPr lang="en-US" sz="2000">
                <a:solidFill>
                  <a:schemeClr val="accent2"/>
                </a:solidFill>
              </a:rPr>
              <a:t>– greedy solution</a:t>
            </a:r>
            <a:endParaRPr lang="en-US" sz="2000"/>
          </a:p>
        </p:txBody>
      </p:sp>
      <p:pic>
        <p:nvPicPr>
          <p:cNvPr id="71745" name="Picture 6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20304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533400" y="2362200"/>
            <a:ext cx="7315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/>
              <a:t> </a:t>
            </a:r>
            <a:r>
              <a:rPr lang="en-US" sz="2000"/>
              <a:t>Generate a 1-1 matching between O and S:</a:t>
            </a:r>
          </a:p>
          <a:p>
            <a:pPr lvl="1" algn="l" rtl="0"/>
            <a:r>
              <a:rPr lang="en-US" sz="2000"/>
              <a:t> </a:t>
            </a:r>
          </a:p>
          <a:p>
            <a:pPr lvl="1" algn="l" rtl="0">
              <a:buFontTx/>
              <a:buChar char="•"/>
            </a:pPr>
            <a:r>
              <a:rPr lang="en-US" sz="2000"/>
              <a:t> Match elements in O∩S to themselves</a:t>
            </a:r>
          </a:p>
          <a:p>
            <a:pPr lvl="1" algn="l" rtl="0">
              <a:buFontTx/>
              <a:buChar char="•"/>
            </a:pPr>
            <a:endParaRPr lang="en-US" sz="2000"/>
          </a:p>
          <a:p>
            <a:pPr lvl="1" algn="l" rtl="0">
              <a:buFontTx/>
              <a:buChar char="•"/>
            </a:pPr>
            <a:r>
              <a:rPr lang="en-US" sz="2000"/>
              <a:t> x</a:t>
            </a:r>
            <a:r>
              <a:rPr lang="en-US" sz="2000" baseline="-25000"/>
              <a:t>j</a:t>
            </a:r>
            <a:r>
              <a:rPr lang="en-US" sz="2000" i="1"/>
              <a:t> </a:t>
            </a:r>
            <a:r>
              <a:rPr lang="en-US" sz="2000"/>
              <a:t>can be added to S</a:t>
            </a:r>
            <a:r>
              <a:rPr lang="en-US" sz="2000" baseline="-25000"/>
              <a:t>j-1</a:t>
            </a:r>
            <a:r>
              <a:rPr lang="en-US" sz="2000"/>
              <a:t> without violating the matroid</a:t>
            </a:r>
          </a:p>
          <a:p>
            <a:pPr algn="l" rtl="0">
              <a:buFontTx/>
              <a:buChar char="•"/>
            </a:pPr>
            <a:endParaRPr lang="en-US" sz="2000"/>
          </a:p>
          <a:p>
            <a:pPr algn="l" rtl="0">
              <a:spcBef>
                <a:spcPct val="50000"/>
              </a:spcBef>
              <a:buFontTx/>
              <a:buChar char="•"/>
            </a:pPr>
            <a:endParaRPr lang="en-US" sz="2000"/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971800" y="4495800"/>
            <a:ext cx="8382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3048000" y="4572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4648200" y="4495800"/>
            <a:ext cx="8382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4876800" y="45720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3581400" y="4800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3124200" y="49530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y</a:t>
            </a:r>
            <a:r>
              <a:rPr lang="en-US" baseline="-25000"/>
              <a:t>n-1</a:t>
            </a:r>
            <a:endParaRPr lang="en-US"/>
          </a:p>
        </p:txBody>
      </p:sp>
      <p:sp>
        <p:nvSpPr>
          <p:cNvPr id="71710" name="Text Box 30"/>
          <p:cNvSpPr txBox="1">
            <a:spLocks noChangeArrowheads="1"/>
          </p:cNvSpPr>
          <p:nvPr/>
        </p:nvSpPr>
        <p:spPr bwMode="auto">
          <a:xfrm>
            <a:off x="4876800" y="49530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n-1</a:t>
            </a:r>
            <a:endParaRPr lang="en-US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3581400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V="1">
            <a:off x="3581400" y="4876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3" name="Text Box 33"/>
          <p:cNvSpPr txBox="1">
            <a:spLocks noChangeArrowheads="1"/>
          </p:cNvSpPr>
          <p:nvPr/>
        </p:nvSpPr>
        <p:spPr bwMode="auto">
          <a:xfrm>
            <a:off x="3124200" y="53340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y</a:t>
            </a:r>
            <a:r>
              <a:rPr lang="en-US" baseline="-25000"/>
              <a:t>n-2</a:t>
            </a:r>
            <a:endParaRPr lang="en-US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V="1">
            <a:off x="3581400" y="4953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 flipV="1">
            <a:off x="3581400" y="5257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V="1">
            <a:off x="3581400" y="556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4876800" y="5334000"/>
            <a:ext cx="51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n-2</a:t>
            </a:r>
            <a:endParaRPr lang="en-US"/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3235325" y="5715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4911725" y="57150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3200400" y="60960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1721" name="Text Box 41"/>
          <p:cNvSpPr txBox="1">
            <a:spLocks noChangeArrowheads="1"/>
          </p:cNvSpPr>
          <p:nvPr/>
        </p:nvSpPr>
        <p:spPr bwMode="auto">
          <a:xfrm>
            <a:off x="4876800" y="60960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 flipV="1">
            <a:off x="3581400" y="6324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23" name="Text Box 43"/>
          <p:cNvSpPr txBox="1">
            <a:spLocks noChangeArrowheads="1"/>
          </p:cNvSpPr>
          <p:nvPr/>
        </p:nvSpPr>
        <p:spPr bwMode="auto">
          <a:xfrm>
            <a:off x="3200400" y="4114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71724" name="Text Box 44"/>
          <p:cNvSpPr txBox="1">
            <a:spLocks noChangeArrowheads="1"/>
          </p:cNvSpPr>
          <p:nvPr/>
        </p:nvSpPr>
        <p:spPr bwMode="auto">
          <a:xfrm>
            <a:off x="4876800" y="41148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702" grpId="0"/>
      <p:bldP spid="71707" grpId="0"/>
      <p:bldP spid="71708" grpId="0" animBg="1"/>
      <p:bldP spid="71709" grpId="0"/>
      <p:bldP spid="71710" grpId="0"/>
      <p:bldP spid="71711" grpId="0" animBg="1"/>
      <p:bldP spid="71712" grpId="0" animBg="1"/>
      <p:bldP spid="71713" grpId="0"/>
      <p:bldP spid="71714" grpId="0" animBg="1"/>
      <p:bldP spid="71715" grpId="0" animBg="1"/>
      <p:bldP spid="71716" grpId="0" animBg="1"/>
      <p:bldP spid="71717" grpId="0"/>
      <p:bldP spid="71718" grpId="0"/>
      <p:bldP spid="71719" grpId="0"/>
      <p:bldP spid="71720" grpId="0"/>
      <p:bldP spid="71721" grpId="0"/>
      <p:bldP spid="71722" grpId="0" animBg="1"/>
      <p:bldP spid="717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3352800" y="4191000"/>
            <a:ext cx="19050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Greedy Analysis </a:t>
            </a:r>
            <a:r>
              <a:rPr lang="en-US" sz="2400"/>
              <a:t>[FNW ’78]</a:t>
            </a:r>
          </a:p>
        </p:txBody>
      </p:sp>
      <p:pic>
        <p:nvPicPr>
          <p:cNvPr id="72710" name="Picture 6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3949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8" name="Picture 14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352800"/>
            <a:ext cx="68246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209800" y="2057400"/>
            <a:ext cx="105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greediness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581400" y="20574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submodularity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914400" y="28194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Summing: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514600" y="3657600"/>
            <a:ext cx="1287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/>
              <a:t>submodularity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505450" y="3630613"/>
            <a:ext cx="1323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/>
              <a:t>monotonicity</a:t>
            </a:r>
          </a:p>
        </p:txBody>
      </p:sp>
      <p:pic>
        <p:nvPicPr>
          <p:cNvPr id="72722" name="Picture 18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3925" y="4343400"/>
            <a:ext cx="155416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838200" y="5410200"/>
            <a:ext cx="59245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Question: Can greedy do better on our specific matroid? 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838200" y="5867400"/>
            <a:ext cx="67881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Answer: No. Easy to construct an example where analysis is tight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3" grpId="0" animBg="1"/>
      <p:bldP spid="72713" grpId="0"/>
      <p:bldP spid="72714" grpId="0"/>
      <p:bldP spid="72715" grpId="0"/>
      <p:bldP spid="72716" grpId="0"/>
      <p:bldP spid="72719" grpId="0"/>
      <p:bldP spid="72724" grpId="0" animBg="1"/>
      <p:bldP spid="7272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Continous Greedy </a:t>
            </a:r>
            <a:r>
              <a:rPr lang="en-US" sz="2400"/>
              <a:t>[CCPV ‘10]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dirty="0" smtClean="0"/>
              <a:t>continuous </a:t>
            </a:r>
            <a:r>
              <a:rPr lang="en-US" sz="2400" dirty="0"/>
              <a:t>version of </a:t>
            </a:r>
            <a:r>
              <a:rPr lang="en-US" sz="2400" dirty="0" smtClean="0"/>
              <a:t>greedy (interior point)</a:t>
            </a:r>
            <a:endParaRPr lang="en-US" sz="10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Sets become vectors in [</a:t>
            </a:r>
            <a:r>
              <a:rPr lang="en-US" sz="2400" dirty="0" smtClean="0"/>
              <a:t>0,1]</a:t>
            </a:r>
            <a:r>
              <a:rPr lang="en-US" sz="2400" baseline="30000" dirty="0" smtClean="0"/>
              <a:t>n</a:t>
            </a:r>
          </a:p>
          <a:p>
            <a:pPr algn="l" rtl="0">
              <a:lnSpc>
                <a:spcPct val="80000"/>
              </a:lnSpc>
            </a:pPr>
            <a:endParaRPr lang="en-US" sz="2400" baseline="300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Achieves an approximation of 1-1/e ≈ 0.63</a:t>
            </a:r>
          </a:p>
          <a:p>
            <a:pPr algn="l" rtl="0">
              <a:lnSpc>
                <a:spcPct val="80000"/>
              </a:lnSpc>
            </a:pPr>
            <a:endParaRPr lang="en-US" sz="2400" dirty="0" smtClean="0">
              <a:sym typeface="Wingdings" pitchFamily="2" charset="2"/>
            </a:endParaRPr>
          </a:p>
          <a:p>
            <a:pPr algn="l" rtl="0">
              <a:lnSpc>
                <a:spcPct val="80000"/>
              </a:lnSpc>
            </a:pPr>
            <a:r>
              <a:rPr lang="en-US" sz="2400" dirty="0" smtClean="0">
                <a:sym typeface="Wingdings" pitchFamily="2" charset="2"/>
              </a:rPr>
              <a:t>Disadvantages</a:t>
            </a:r>
            <a:r>
              <a:rPr lang="en-US" sz="2400" dirty="0">
                <a:sym typeface="Wingdings" pitchFamily="2" charset="2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pitchFamily="2" charset="2"/>
              </a:rPr>
              <a:t>Complicated, not </a:t>
            </a:r>
            <a:r>
              <a:rPr lang="en-US" sz="2000" dirty="0">
                <a:sym typeface="Wingdings" pitchFamily="2" charset="2"/>
              </a:rPr>
              <a:t>linear, something like O(n</a:t>
            </a:r>
            <a:r>
              <a:rPr lang="en-US" sz="2000" baseline="30000" dirty="0">
                <a:sym typeface="Wingdings" pitchFamily="2" charset="2"/>
              </a:rPr>
              <a:t>6</a:t>
            </a:r>
            <a:r>
              <a:rPr lang="en-US" sz="2000" dirty="0">
                <a:sym typeface="Wingdings" pitchFamily="2" charset="2"/>
              </a:rPr>
              <a:t>)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Cannot be used in online</a:t>
            </a:r>
          </a:p>
          <a:p>
            <a:pPr lvl="1" algn="l" rtl="0">
              <a:lnSpc>
                <a:spcPct val="80000"/>
              </a:lnSpc>
            </a:pPr>
            <a:r>
              <a:rPr lang="en-US" sz="2000" dirty="0" smtClean="0">
                <a:sym typeface="Wingdings" pitchFamily="2" charset="2"/>
              </a:rPr>
              <a:t>Not </a:t>
            </a:r>
            <a:r>
              <a:rPr lang="en-US" sz="2000" dirty="0">
                <a:sym typeface="Wingdings" pitchFamily="2" charset="2"/>
              </a:rPr>
              <a:t>deterministic (randomized)</a:t>
            </a:r>
          </a:p>
          <a:p>
            <a:pPr lvl="1"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/>
              <a:t>Matroid/Submodular - Known results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105400"/>
          </a:xfrm>
        </p:spPr>
        <p:txBody>
          <a:bodyPr/>
          <a:lstStyle/>
          <a:p>
            <a:pPr algn="ctr" rtl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Goal: Maximize a </a:t>
            </a:r>
            <a:r>
              <a:rPr lang="en-US" sz="2000" dirty="0" err="1">
                <a:solidFill>
                  <a:schemeClr val="accent2"/>
                </a:solidFill>
              </a:rPr>
              <a:t>submodular</a:t>
            </a:r>
            <a:r>
              <a:rPr lang="en-US" sz="2000" dirty="0">
                <a:solidFill>
                  <a:schemeClr val="accent2"/>
                </a:solidFill>
              </a:rPr>
              <a:t> monotone function 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	subject to </a:t>
            </a:r>
            <a:r>
              <a:rPr lang="en-US" sz="2000" dirty="0" err="1">
                <a:solidFill>
                  <a:schemeClr val="accent2"/>
                </a:solidFill>
              </a:rPr>
              <a:t>matroid</a:t>
            </a:r>
            <a:r>
              <a:rPr lang="en-US" sz="2000" dirty="0">
                <a:solidFill>
                  <a:schemeClr val="accent2"/>
                </a:solidFill>
              </a:rPr>
              <a:t> constraints</a:t>
            </a:r>
          </a:p>
          <a:p>
            <a:pPr algn="ctr" rtl="0">
              <a:lnSpc>
                <a:spcPct val="80000"/>
              </a:lnSpc>
              <a:buFontTx/>
              <a:buNone/>
            </a:pPr>
            <a:r>
              <a:rPr lang="en-US" sz="2000" i="1" dirty="0"/>
              <a:t/>
            </a:r>
            <a:br>
              <a:rPr lang="en-US" sz="2000" i="1" dirty="0"/>
            </a:br>
            <a:endParaRPr lang="en-US" sz="2000" i="1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Any </a:t>
            </a:r>
            <a:r>
              <a:rPr lang="en-US" sz="2000" dirty="0" err="1"/>
              <a:t>matroid</a:t>
            </a:r>
            <a:r>
              <a:rPr lang="en-US" sz="2000" dirty="0"/>
              <a:t>: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Greedy achieves ½ approximation [FNW ‘78]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 err="1"/>
              <a:t>Continous</a:t>
            </a:r>
            <a:r>
              <a:rPr lang="en-US" sz="1800" dirty="0"/>
              <a:t> greedy achieving 1-1/e [CCPV ‘10]</a:t>
            </a:r>
            <a:br>
              <a:rPr lang="en-US" sz="1800" dirty="0"/>
            </a:b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Uniform </a:t>
            </a:r>
            <a:r>
              <a:rPr lang="en-US" sz="2000" dirty="0" err="1"/>
              <a:t>matroid</a:t>
            </a:r>
            <a:r>
              <a:rPr lang="en-US" sz="2000" dirty="0"/>
              <a:t>: 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Greedy achieves 1-1/e approximation [FNW ’78]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The result is tight under query oracle [NW ‘78]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The result is tight if P≠NP [</a:t>
            </a:r>
            <a:r>
              <a:rPr lang="en-US" sz="1800" dirty="0" err="1"/>
              <a:t>Feige</a:t>
            </a:r>
            <a:r>
              <a:rPr lang="en-US" sz="1800" dirty="0"/>
              <a:t> ’98]</a:t>
            </a:r>
            <a:br>
              <a:rPr lang="en-US" sz="1800" dirty="0"/>
            </a:br>
            <a:endParaRPr lang="en-US" sz="1800" dirty="0"/>
          </a:p>
          <a:p>
            <a:pPr algn="l" rtl="0">
              <a:lnSpc>
                <a:spcPct val="80000"/>
              </a:lnSpc>
            </a:pPr>
            <a:r>
              <a:rPr lang="en-US" sz="2000" dirty="0"/>
              <a:t>Partition </a:t>
            </a:r>
            <a:r>
              <a:rPr lang="en-US" sz="2000" dirty="0" err="1"/>
              <a:t>matroid</a:t>
            </a:r>
            <a:endParaRPr lang="en-US" sz="2000" dirty="0"/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At least as hard as uniform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/>
              <a:t>Greedy achieves a tight ½ approximation</a:t>
            </a:r>
          </a:p>
          <a:p>
            <a:pPr lvl="1"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lvl="2" algn="l" rtl="0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5791200"/>
            <a:ext cx="754380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Can we improve the 1-1/e threshold for a binary partition matroid?</a:t>
            </a:r>
          </a:p>
          <a:p>
            <a:pPr algn="l" rtl="0"/>
            <a:r>
              <a:rPr lang="en-US"/>
              <a:t>Can we improve the ½ approximation using combinatorial algorithm?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Algorithm: ProportionalSelect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29718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/>
              <a:t>Go over the partitions one by one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Start with </a:t>
            </a:r>
          </a:p>
          <a:p>
            <a:pPr lvl="1" algn="l" rtl="0">
              <a:lnSpc>
                <a:spcPct val="90000"/>
              </a:lnSpc>
            </a:pPr>
            <a:r>
              <a:rPr lang="en-US" sz="2400"/>
              <a:t>Let P</a:t>
            </a:r>
            <a:r>
              <a:rPr lang="en-US" sz="2400" baseline="-25000"/>
              <a:t>i</a:t>
            </a:r>
            <a:r>
              <a:rPr lang="en-US" sz="2400"/>
              <a:t>={a</a:t>
            </a:r>
            <a:r>
              <a:rPr lang="en-US" sz="2400" baseline="-25000"/>
              <a:t>i</a:t>
            </a:r>
            <a:r>
              <a:rPr lang="en-US" sz="2400"/>
              <a:t>, b</a:t>
            </a:r>
            <a:r>
              <a:rPr lang="en-US" sz="2400" baseline="-25000"/>
              <a:t>i</a:t>
            </a:r>
            <a:r>
              <a:rPr lang="en-US" sz="2400"/>
              <a:t>} be the current partition</a:t>
            </a:r>
          </a:p>
          <a:p>
            <a:pPr lvl="2" algn="l" rtl="0">
              <a:lnSpc>
                <a:spcPct val="90000"/>
              </a:lnSpc>
            </a:pPr>
            <a:r>
              <a:rPr lang="en-US" sz="2000"/>
              <a:t>Select a</a:t>
            </a:r>
            <a:r>
              <a:rPr lang="en-US" sz="2000" baseline="-25000"/>
              <a:t>i</a:t>
            </a:r>
            <a:r>
              <a:rPr lang="en-US" sz="2000"/>
              <a:t> with probability proportional to f</a:t>
            </a:r>
            <a:r>
              <a:rPr lang="en-US" sz="2000" baseline="-25000"/>
              <a:t>S</a:t>
            </a:r>
            <a:r>
              <a:rPr lang="en-US" sz="2000"/>
              <a:t>(a</a:t>
            </a:r>
            <a:r>
              <a:rPr lang="en-US" sz="2000" baseline="-25000"/>
              <a:t>i</a:t>
            </a:r>
            <a:r>
              <a:rPr lang="en-US" sz="2000"/>
              <a:t>)</a:t>
            </a:r>
            <a:br>
              <a:rPr lang="en-US" sz="2000"/>
            </a:br>
            <a:r>
              <a:rPr lang="en-US" sz="2000"/>
              <a:t>Select b</a:t>
            </a:r>
            <a:r>
              <a:rPr lang="en-US" sz="2000" baseline="-25000"/>
              <a:t>i </a:t>
            </a:r>
            <a:r>
              <a:rPr lang="en-US" sz="2000"/>
              <a:t>with probability proportional to f</a:t>
            </a:r>
            <a:r>
              <a:rPr lang="en-US" sz="2000" baseline="-25000"/>
              <a:t>S</a:t>
            </a:r>
            <a:r>
              <a:rPr lang="en-US" sz="2000"/>
              <a:t>(b</a:t>
            </a:r>
            <a:r>
              <a:rPr lang="en-US" sz="2000" baseline="-25000"/>
              <a:t>i</a:t>
            </a:r>
            <a:r>
              <a:rPr lang="en-US" sz="2000"/>
              <a:t>)</a:t>
            </a:r>
          </a:p>
          <a:p>
            <a:pPr lvl="2" algn="l" rtl="0">
              <a:lnSpc>
                <a:spcPct val="90000"/>
              </a:lnSpc>
            </a:pPr>
            <a:r>
              <a:rPr lang="en-US" sz="2000"/>
              <a:t>S</a:t>
            </a:r>
            <a:r>
              <a:rPr lang="en-US" sz="2000" baseline="-25000"/>
              <a:t>i+1</a:t>
            </a:r>
            <a:r>
              <a:rPr lang="en-US" sz="2000"/>
              <a:t>=S</a:t>
            </a:r>
            <a:r>
              <a:rPr lang="en-US" sz="2000" baseline="-25000"/>
              <a:t>i </a:t>
            </a:r>
            <a:r>
              <a:rPr lang="en-US" sz="2000"/>
              <a:t>U {selected element}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Return S=S</a:t>
            </a:r>
            <a:r>
              <a:rPr lang="en-US" sz="2800" baseline="-25000"/>
              <a:t>m</a:t>
            </a:r>
            <a:endParaRPr lang="en-US" sz="2800"/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80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800"/>
          </a:p>
        </p:txBody>
      </p:sp>
      <p:pic>
        <p:nvPicPr>
          <p:cNvPr id="10245" name="Picture 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057400"/>
            <a:ext cx="11318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7" name="Picture 27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876800"/>
            <a:ext cx="11604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4800600"/>
            <a:ext cx="3894138" cy="1585913"/>
            <a:chOff x="576" y="3024"/>
            <a:chExt cx="2453" cy="999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2544" y="302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632" y="302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76" y="302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1104" y="3024"/>
              <a:ext cx="384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576" y="3408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1152" y="307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104" y="340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2</a:t>
              </a: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680" y="307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632" y="340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3</a:t>
              </a: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592" y="3072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10259" name="Text Box 19"/>
            <p:cNvSpPr txBox="1">
              <a:spLocks noChangeArrowheads="1"/>
            </p:cNvSpPr>
            <p:nvPr/>
          </p:nvSpPr>
          <p:spPr bwMode="auto">
            <a:xfrm>
              <a:off x="2544" y="3408"/>
              <a:ext cx="4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/>
              <a:r>
                <a:rPr lang="en-US"/>
                <a:t>  b</a:t>
              </a:r>
              <a:r>
                <a:rPr lang="en-US" baseline="-25000"/>
                <a:t>4</a:t>
              </a:r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624" y="3072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/>
                <a:t>a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>
              <a:off x="1680" y="336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Oval 22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1152" y="3360"/>
              <a:ext cx="288" cy="28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1200" y="379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S</a:t>
              </a:r>
            </a:p>
          </p:txBody>
        </p:sp>
      </p:grpSp>
      <p:pic>
        <p:nvPicPr>
          <p:cNvPr id="10270" name="Picture 30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486400"/>
            <a:ext cx="11366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2" name="Picture 32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4876800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4" name="Picture 34" descr="addin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5410200"/>
            <a:ext cx="1241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Sketch of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O</a:t>
            </a:r>
            <a:r>
              <a:rPr lang="en-US" baseline="-25000"/>
              <a:t>A</a:t>
            </a:r>
            <a:r>
              <a:rPr lang="en-US"/>
              <a:t> the optimal solution containing A. 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The loss at stage i: </a:t>
            </a:r>
          </a:p>
          <a:p>
            <a:pPr algn="l" rtl="0"/>
            <a:r>
              <a:rPr lang="en-US"/>
              <a:t>Observation:</a:t>
            </a:r>
          </a:p>
          <a:p>
            <a:pPr lvl="1" algn="l" rtl="0">
              <a:buFontTx/>
              <a:buNone/>
            </a:pPr>
            <a:endParaRPr lang="en-US"/>
          </a:p>
          <a:p>
            <a:pPr algn="l" rtl="0"/>
            <a:r>
              <a:rPr lang="en-US"/>
              <a:t>If we bound the sum of losses by </a:t>
            </a:r>
            <a:br>
              <a:rPr lang="en-US"/>
            </a:br>
            <a:r>
              <a:rPr lang="en-US"/>
              <a:t>we get a 2/3 approximation.</a:t>
            </a:r>
          </a:p>
        </p:txBody>
      </p:sp>
      <p:pic>
        <p:nvPicPr>
          <p:cNvPr id="11268" name="Picture 4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0"/>
            <a:ext cx="2743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1350" y="2951163"/>
            <a:ext cx="3625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9000" y="4000500"/>
            <a:ext cx="35814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8813" y="4535488"/>
            <a:ext cx="914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2063"/>
          </a:xfrm>
        </p:spPr>
        <p:txBody>
          <a:bodyPr/>
          <a:lstStyle/>
          <a:p>
            <a:r>
              <a:rPr lang="en-US"/>
              <a:t>Sketch of Analysis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999037"/>
          </a:xfrm>
        </p:spPr>
        <p:txBody>
          <a:bodyPr/>
          <a:lstStyle/>
          <a:p>
            <a:pPr algn="l" rtl="0"/>
            <a:r>
              <a:rPr lang="en-US" sz="2800"/>
              <a:t>Stage i: we picked a</a:t>
            </a:r>
            <a:r>
              <a:rPr lang="en-US" sz="2800" baseline="-25000"/>
              <a:t>i</a:t>
            </a:r>
            <a:r>
              <a:rPr lang="en-US" sz="2800"/>
              <a:t> instead of b</a:t>
            </a:r>
            <a:r>
              <a:rPr lang="en-US" sz="2800" baseline="-25000"/>
              <a:t>i</a:t>
            </a:r>
            <a:endParaRPr lang="en-US" sz="2800"/>
          </a:p>
          <a:p>
            <a:pPr algn="l" rtl="0"/>
            <a:r>
              <a:rPr lang="en-US" sz="2800"/>
              <a:t>Lemma</a:t>
            </a:r>
          </a:p>
          <a:p>
            <a:pPr algn="l" rtl="0"/>
            <a:r>
              <a:rPr lang="en-US" sz="2800"/>
              <a:t>Given the lemma</a:t>
            </a:r>
          </a:p>
          <a:p>
            <a:pPr lvl="1" algn="l" rtl="0"/>
            <a:endParaRPr lang="en-US" sz="2400"/>
          </a:p>
          <a:p>
            <a:pPr lvl="1" algn="l" rtl="0"/>
            <a:endParaRPr lang="en-US" sz="2400"/>
          </a:p>
          <a:p>
            <a:pPr lvl="1" algn="l" rtl="0"/>
            <a:r>
              <a:rPr lang="en-US" sz="2400"/>
              <a:t>On the other hand, the expected gain is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lvl="1" algn="l" rtl="0"/>
            <a:r>
              <a:rPr lang="en-US" sz="2400"/>
              <a:t>Because xy ≤ ½(x</a:t>
            </a:r>
            <a:r>
              <a:rPr lang="en-US" sz="2400" baseline="30000"/>
              <a:t>2 </a:t>
            </a:r>
            <a:r>
              <a:rPr lang="en-US" sz="2400"/>
              <a:t>+ y</a:t>
            </a:r>
            <a:r>
              <a:rPr lang="en-US" sz="2400" baseline="30000"/>
              <a:t>2</a:t>
            </a:r>
            <a:r>
              <a:rPr lang="en-US" sz="2400"/>
              <a:t>)</a:t>
            </a:r>
            <a:r>
              <a:rPr lang="en-US" sz="2400" baseline="-25000"/>
              <a:t> </a:t>
            </a:r>
            <a:r>
              <a:rPr lang="en-US" sz="2400"/>
              <a:t>we have E[L</a:t>
            </a:r>
            <a:r>
              <a:rPr lang="en-US" sz="2400" baseline="-25000"/>
              <a:t>i</a:t>
            </a:r>
            <a:r>
              <a:rPr lang="en-US" sz="2400"/>
              <a:t>] ≤ ½E[G</a:t>
            </a:r>
            <a:r>
              <a:rPr lang="en-US" sz="2400" baseline="-25000"/>
              <a:t>i</a:t>
            </a:r>
            <a:r>
              <a:rPr lang="en-US" sz="2400"/>
              <a:t>] </a:t>
            </a:r>
          </a:p>
          <a:p>
            <a:pPr algn="l" rtl="0"/>
            <a:r>
              <a:rPr lang="en-US" sz="2800"/>
              <a:t>The analysis is tight</a:t>
            </a:r>
          </a:p>
          <a:p>
            <a:pPr algn="l" rtl="0">
              <a:buFontTx/>
              <a:buNone/>
            </a:pPr>
            <a:endParaRPr lang="en-US" sz="2800"/>
          </a:p>
        </p:txBody>
      </p:sp>
      <p:pic>
        <p:nvPicPr>
          <p:cNvPr id="12303" name="Picture 1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1981200"/>
            <a:ext cx="1752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2971800"/>
            <a:ext cx="39624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 descr="addin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343400"/>
            <a:ext cx="30480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5" name="Picture 17" descr="addin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1447800"/>
            <a:ext cx="14478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Algorithm: Summary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29000"/>
          </a:xfrm>
        </p:spPr>
        <p:txBody>
          <a:bodyPr/>
          <a:lstStyle/>
          <a:p>
            <a:pPr algn="l" rtl="0"/>
            <a:r>
              <a:rPr lang="en-US" dirty="0" err="1"/>
              <a:t>ProportionalSelect</a:t>
            </a:r>
            <a:endParaRPr lang="en-US" dirty="0"/>
          </a:p>
          <a:p>
            <a:pPr lvl="1" algn="l" rtl="0"/>
            <a:r>
              <a:rPr lang="en-US" dirty="0" smtClean="0"/>
              <a:t>Achieves </a:t>
            </a:r>
            <a:r>
              <a:rPr lang="en-US" dirty="0"/>
              <a:t>a </a:t>
            </a:r>
            <a:r>
              <a:rPr lang="en-US" dirty="0" smtClean="0"/>
              <a:t>2/3-approx, surpasses 1-1/e</a:t>
            </a:r>
            <a:endParaRPr lang="en-US" dirty="0"/>
          </a:p>
          <a:p>
            <a:pPr lvl="1" algn="l" rtl="0"/>
            <a:r>
              <a:rPr lang="en-US" dirty="0"/>
              <a:t>Linear time, single pass over the partitions</a:t>
            </a:r>
          </a:p>
          <a:p>
            <a:pPr algn="l" rtl="0"/>
            <a:endParaRPr lang="en-US" sz="2400" dirty="0"/>
          </a:p>
          <a:p>
            <a:pPr lvl="1"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grpSp>
        <p:nvGrpSpPr>
          <p:cNvPr id="2" name="Group 100"/>
          <p:cNvGrpSpPr>
            <a:grpSpLocks/>
          </p:cNvGrpSpPr>
          <p:nvPr/>
        </p:nvGrpSpPr>
        <p:grpSpPr bwMode="auto">
          <a:xfrm>
            <a:off x="533400" y="1447800"/>
            <a:ext cx="2940050" cy="3033713"/>
            <a:chOff x="336" y="912"/>
            <a:chExt cx="1852" cy="1911"/>
          </a:xfrm>
        </p:grpSpPr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816" y="1104"/>
              <a:ext cx="480" cy="6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1056" y="1488"/>
              <a:ext cx="480" cy="6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1104" y="912"/>
              <a:ext cx="480" cy="6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864" y="1392"/>
              <a:ext cx="2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1152" y="1056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1152" y="1776"/>
              <a:ext cx="3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3</a:t>
              </a:r>
              <a:endParaRPr lang="en-US"/>
            </a:p>
          </p:txBody>
        </p:sp>
        <p:pic>
          <p:nvPicPr>
            <p:cNvPr id="46092" name="Picture 12" descr="addin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256"/>
              <a:ext cx="18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496" y="2592"/>
              <a:ext cx="1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 Coverage Function       </a:t>
              </a:r>
            </a:p>
          </p:txBody>
        </p:sp>
      </p:grpSp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4343400" y="1524000"/>
            <a:ext cx="4419600" cy="2957513"/>
            <a:chOff x="2736" y="960"/>
            <a:chExt cx="2784" cy="1863"/>
          </a:xfrm>
        </p:grpSpPr>
        <p:sp>
          <p:nvSpPr>
            <p:cNvPr id="46127" name="Oval 47"/>
            <p:cNvSpPr>
              <a:spLocks noChangeArrowheads="1"/>
            </p:cNvSpPr>
            <p:nvPr/>
          </p:nvSpPr>
          <p:spPr bwMode="auto">
            <a:xfrm>
              <a:off x="3216" y="1200"/>
              <a:ext cx="720" cy="76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auto">
            <a:xfrm>
              <a:off x="4272" y="960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AutoShape 19"/>
            <p:cNvSpPr>
              <a:spLocks noChangeArrowheads="1"/>
            </p:cNvSpPr>
            <p:nvPr/>
          </p:nvSpPr>
          <p:spPr bwMode="auto">
            <a:xfrm>
              <a:off x="4128" y="1200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AutoShape 26"/>
            <p:cNvSpPr>
              <a:spLocks noChangeArrowheads="1"/>
            </p:cNvSpPr>
            <p:nvPr/>
          </p:nvSpPr>
          <p:spPr bwMode="auto">
            <a:xfrm>
              <a:off x="3696" y="1440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AutoShape 27"/>
            <p:cNvSpPr>
              <a:spLocks noChangeArrowheads="1"/>
            </p:cNvSpPr>
            <p:nvPr/>
          </p:nvSpPr>
          <p:spPr bwMode="auto">
            <a:xfrm>
              <a:off x="3552" y="1248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AutoShape 28"/>
            <p:cNvSpPr>
              <a:spLocks noChangeArrowheads="1"/>
            </p:cNvSpPr>
            <p:nvPr/>
          </p:nvSpPr>
          <p:spPr bwMode="auto">
            <a:xfrm>
              <a:off x="3792" y="1584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 flipH="1">
              <a:off x="3648" y="1248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 flipH="1">
              <a:off x="3744" y="1285"/>
              <a:ext cx="405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 flipH="1">
              <a:off x="3840" y="1296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AutoShape 81"/>
            <p:cNvSpPr>
              <a:spLocks noChangeArrowheads="1"/>
            </p:cNvSpPr>
            <p:nvPr/>
          </p:nvSpPr>
          <p:spPr bwMode="auto">
            <a:xfrm>
              <a:off x="4416" y="1248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4197" y="1264"/>
              <a:ext cx="267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 flipV="1">
              <a:off x="4180" y="1078"/>
              <a:ext cx="12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 flipH="1">
              <a:off x="3216" y="1339"/>
              <a:ext cx="635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Text Box 88"/>
            <p:cNvSpPr txBox="1">
              <a:spLocks noChangeArrowheads="1"/>
            </p:cNvSpPr>
            <p:nvPr/>
          </p:nvSpPr>
          <p:spPr bwMode="auto">
            <a:xfrm>
              <a:off x="3358" y="9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46169" name="Text Box 89"/>
            <p:cNvSpPr txBox="1">
              <a:spLocks noChangeArrowheads="1"/>
            </p:cNvSpPr>
            <p:nvPr/>
          </p:nvSpPr>
          <p:spPr bwMode="auto">
            <a:xfrm>
              <a:off x="4080" y="1296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46170" name="Text Box 90"/>
            <p:cNvSpPr txBox="1">
              <a:spLocks noChangeArrowheads="1"/>
            </p:cNvSpPr>
            <p:nvPr/>
          </p:nvSpPr>
          <p:spPr bwMode="auto">
            <a:xfrm>
              <a:off x="3400" y="1632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46171" name="Text Box 91"/>
            <p:cNvSpPr txBox="1">
              <a:spLocks noChangeArrowheads="1"/>
            </p:cNvSpPr>
            <p:nvPr/>
          </p:nvSpPr>
          <p:spPr bwMode="auto">
            <a:xfrm>
              <a:off x="4121" y="1536"/>
              <a:ext cx="11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r>
                <a:rPr lang="en-US" baseline="-25000"/>
                <a:t>S</a:t>
              </a:r>
              <a:r>
                <a:rPr lang="en-US"/>
                <a:t>(x)=0 ≥ f</a:t>
              </a:r>
              <a:r>
                <a:rPr lang="en-US" baseline="-25000"/>
                <a:t>T</a:t>
              </a:r>
              <a:r>
                <a:rPr lang="en-US"/>
                <a:t>(x)=-1</a:t>
              </a:r>
            </a:p>
          </p:txBody>
        </p:sp>
        <p:pic>
          <p:nvPicPr>
            <p:cNvPr id="46174" name="Picture 94" descr="addin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2256"/>
              <a:ext cx="278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175" name="Text Box 95"/>
            <p:cNvSpPr txBox="1">
              <a:spLocks noChangeArrowheads="1"/>
            </p:cNvSpPr>
            <p:nvPr/>
          </p:nvSpPr>
          <p:spPr bwMode="auto">
            <a:xfrm>
              <a:off x="3680" y="2592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Graph Cut        </a:t>
              </a:r>
            </a:p>
          </p:txBody>
        </p:sp>
        <p:sp>
          <p:nvSpPr>
            <p:cNvPr id="46176" name="AutoShape 96"/>
            <p:cNvSpPr>
              <a:spLocks noChangeArrowheads="1"/>
            </p:cNvSpPr>
            <p:nvPr/>
          </p:nvSpPr>
          <p:spPr bwMode="auto">
            <a:xfrm>
              <a:off x="3552" y="1536"/>
              <a:ext cx="96" cy="144"/>
            </a:xfrm>
            <a:prstGeom prst="su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77" name="Line 97"/>
            <p:cNvSpPr>
              <a:spLocks noChangeShapeType="1"/>
            </p:cNvSpPr>
            <p:nvPr/>
          </p:nvSpPr>
          <p:spPr bwMode="auto">
            <a:xfrm>
              <a:off x="3600" y="13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Line 98"/>
            <p:cNvSpPr>
              <a:spLocks noChangeShapeType="1"/>
            </p:cNvSpPr>
            <p:nvPr/>
          </p:nvSpPr>
          <p:spPr bwMode="auto">
            <a:xfrm>
              <a:off x="3600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" name="Text Box 106"/>
          <p:cNvSpPr txBox="1">
            <a:spLocks noChangeArrowheads="1"/>
          </p:cNvSpPr>
          <p:nvPr/>
        </p:nvSpPr>
        <p:spPr bwMode="auto">
          <a:xfrm>
            <a:off x="990600" y="5181600"/>
            <a:ext cx="7455887" cy="646331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Problem: General </a:t>
            </a:r>
            <a:r>
              <a:rPr lang="en-US" dirty="0" err="1"/>
              <a:t>submodular</a:t>
            </a:r>
            <a:r>
              <a:rPr lang="en-US" dirty="0"/>
              <a:t> function requires exponential description</a:t>
            </a:r>
          </a:p>
          <a:p>
            <a:pPr algn="l" rtl="0"/>
            <a:r>
              <a:rPr lang="en-US" dirty="0" smtClean="0"/>
              <a:t>	 We assume </a:t>
            </a:r>
            <a:r>
              <a:rPr lang="en-US" dirty="0"/>
              <a:t>a query oracle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Max-SAT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Variables arrive in arbitrary order</a:t>
            </a:r>
          </a:p>
          <a:p>
            <a:pPr algn="l" rtl="0"/>
            <a:r>
              <a:rPr lang="en-US" dirty="0"/>
              <a:t>A variable reports two subsets of clauses </a:t>
            </a:r>
          </a:p>
          <a:p>
            <a:pPr lvl="1" algn="l" rtl="0"/>
            <a:r>
              <a:rPr lang="en-US" dirty="0"/>
              <a:t>The clauses where it appears</a:t>
            </a:r>
          </a:p>
          <a:p>
            <a:pPr lvl="1" algn="l" rtl="0"/>
            <a:r>
              <a:rPr lang="en-US" dirty="0"/>
              <a:t>The clauses where its negation appears</a:t>
            </a:r>
          </a:p>
          <a:p>
            <a:pPr algn="l" rtl="0"/>
            <a:r>
              <a:rPr lang="en-US" dirty="0"/>
              <a:t>Algorithm must make irrevocable choice about the variable’s truth value</a:t>
            </a:r>
          </a:p>
          <a:p>
            <a:pPr algn="l" rtl="0"/>
            <a:endParaRPr lang="en-US" dirty="0"/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38200" y="5181600"/>
            <a:ext cx="7315200" cy="392113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Observation: ProportionalSelect works for online Max-SAT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Max-SAT Hardness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algn="l" rtl="0"/>
            <a:r>
              <a:rPr lang="en-US" dirty="0"/>
              <a:t>We show a hardness of 2/3</a:t>
            </a:r>
          </a:p>
          <a:p>
            <a:pPr lvl="1" algn="l" rtl="0"/>
            <a:r>
              <a:rPr lang="en-US" dirty="0"/>
              <a:t>2/3 is the best </a:t>
            </a:r>
            <a:r>
              <a:rPr lang="en-US" dirty="0" smtClean="0"/>
              <a:t>competitive </a:t>
            </a:r>
            <a:r>
              <a:rPr lang="en-US" dirty="0"/>
              <a:t>ratio possible</a:t>
            </a:r>
          </a:p>
          <a:p>
            <a:pPr lvl="1" algn="l" rtl="0"/>
            <a:r>
              <a:rPr lang="en-US" dirty="0" smtClean="0"/>
              <a:t>Holds </a:t>
            </a:r>
            <a:r>
              <a:rPr lang="en-US" dirty="0"/>
              <a:t>for </a:t>
            </a:r>
            <a:r>
              <a:rPr lang="en-US" dirty="0" smtClean="0"/>
              <a:t>classical &amp; </a:t>
            </a:r>
            <a:r>
              <a:rPr lang="en-US" dirty="0" err="1" smtClean="0"/>
              <a:t>submodular</a:t>
            </a:r>
            <a:r>
              <a:rPr lang="en-US" dirty="0"/>
              <a:t> </a:t>
            </a:r>
            <a:r>
              <a:rPr lang="en-US" dirty="0" smtClean="0"/>
              <a:t>versions</a:t>
            </a:r>
          </a:p>
          <a:p>
            <a:pPr lvl="1" algn="l" rtl="0"/>
            <a:endParaRPr lang="en-US" dirty="0"/>
          </a:p>
          <a:p>
            <a:pPr algn="l" rtl="0"/>
            <a:r>
              <a:rPr lang="en-US" dirty="0"/>
              <a:t>By Yao’s principle</a:t>
            </a:r>
          </a:p>
          <a:p>
            <a:pPr lvl="1" algn="l" rtl="0"/>
            <a:r>
              <a:rPr lang="en-US" dirty="0"/>
              <a:t>Present a distribution of inputs</a:t>
            </a:r>
          </a:p>
          <a:p>
            <a:pPr lvl="1" algn="l" rtl="0"/>
            <a:r>
              <a:rPr lang="en-US" dirty="0"/>
              <a:t>Assume the algorithm is deterministic</a:t>
            </a:r>
          </a:p>
          <a:p>
            <a:pPr algn="l" rtl="0">
              <a:buFontTx/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Max-SAT Hardness</a:t>
            </a:r>
          </a:p>
        </p:txBody>
      </p:sp>
      <p:sp>
        <p:nvSpPr>
          <p:cNvPr id="74772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685800"/>
          </a:xfrm>
          <a:noFill/>
          <a:ln/>
        </p:spPr>
        <p:txBody>
          <a:bodyPr/>
          <a:lstStyle/>
          <a:p>
            <a:pPr algn="l" rtl="0"/>
            <a:r>
              <a:rPr lang="en-US"/>
              <a:t>Consider the following example</a:t>
            </a:r>
          </a:p>
          <a:p>
            <a:pPr algn="l" rtl="0">
              <a:buFontTx/>
              <a:buNone/>
            </a:pPr>
            <a:endParaRPr lang="en-US"/>
          </a:p>
          <a:p>
            <a:pPr algn="l" rtl="0"/>
            <a:endParaRPr lang="en-US"/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1066800" y="1752600"/>
            <a:ext cx="533400" cy="2362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1600200" y="3657600"/>
            <a:ext cx="1828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</a:rPr>
              <a:t>Wrong choice</a:t>
            </a:r>
          </a:p>
        </p:txBody>
      </p:sp>
      <p:sp>
        <p:nvSpPr>
          <p:cNvPr id="74807" name="Text Box 55"/>
          <p:cNvSpPr txBox="1">
            <a:spLocks noChangeArrowheads="1"/>
          </p:cNvSpPr>
          <p:nvPr/>
        </p:nvSpPr>
        <p:spPr bwMode="auto">
          <a:xfrm>
            <a:off x="990600" y="1789113"/>
            <a:ext cx="74771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  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74809" name="Text Box 57"/>
          <p:cNvSpPr txBox="1">
            <a:spLocks noChangeArrowheads="1"/>
          </p:cNvSpPr>
          <p:nvPr/>
        </p:nvSpPr>
        <p:spPr bwMode="auto">
          <a:xfrm>
            <a:off x="1905000" y="4038600"/>
            <a:ext cx="7477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  x</a:t>
            </a:r>
            <a:r>
              <a:rPr lang="en-US" baseline="-25000"/>
              <a:t>2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2</a:t>
            </a:r>
          </a:p>
          <a:p>
            <a:pPr algn="l" rtl="0"/>
            <a:r>
              <a:rPr lang="en-US"/>
              <a:t>  x</a:t>
            </a:r>
            <a:r>
              <a:rPr lang="en-US" baseline="-25000"/>
              <a:t>2</a:t>
            </a:r>
            <a:endParaRPr lang="en-US"/>
          </a:p>
          <a:p>
            <a:pPr algn="l" rtl="0"/>
            <a:r>
              <a:rPr lang="en-US"/>
              <a:t>  x</a:t>
            </a:r>
            <a:r>
              <a:rPr lang="en-US" baseline="-25000"/>
              <a:t>2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2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2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2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4810" name="Text Box 58"/>
          <p:cNvSpPr txBox="1">
            <a:spLocks noChangeArrowheads="1"/>
          </p:cNvSpPr>
          <p:nvPr/>
        </p:nvSpPr>
        <p:spPr bwMode="auto">
          <a:xfrm>
            <a:off x="2819400" y="5181600"/>
            <a:ext cx="747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  x</a:t>
            </a:r>
            <a:r>
              <a:rPr lang="en-US" baseline="-25000"/>
              <a:t>3</a:t>
            </a:r>
            <a:endParaRPr lang="en-US"/>
          </a:p>
          <a:p>
            <a:pPr algn="l" rtl="0"/>
            <a:r>
              <a:rPr lang="en-US"/>
              <a:t>  x</a:t>
            </a:r>
            <a:r>
              <a:rPr lang="en-US" baseline="-25000"/>
              <a:t>3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3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74811" name="Text Box 59"/>
          <p:cNvSpPr txBox="1">
            <a:spLocks noChangeArrowheads="1"/>
          </p:cNvSpPr>
          <p:nvPr/>
        </p:nvSpPr>
        <p:spPr bwMode="auto">
          <a:xfrm>
            <a:off x="3595688" y="5759450"/>
            <a:ext cx="747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/>
              <a:t>  x</a:t>
            </a:r>
            <a:r>
              <a:rPr lang="en-US" baseline="-25000"/>
              <a:t>4</a:t>
            </a:r>
            <a:endParaRPr lang="en-US"/>
          </a:p>
          <a:p>
            <a:pPr algn="l" rtl="0"/>
            <a:r>
              <a:rPr lang="en-US"/>
              <a:t>~x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74812" name="Oval 60"/>
          <p:cNvSpPr>
            <a:spLocks noChangeArrowheads="1"/>
          </p:cNvSpPr>
          <p:nvPr/>
        </p:nvSpPr>
        <p:spPr bwMode="auto">
          <a:xfrm>
            <a:off x="1905000" y="5181600"/>
            <a:ext cx="609600" cy="1295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1752600" y="2514600"/>
            <a:ext cx="1219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006600"/>
                </a:solidFill>
              </a:rPr>
              <a:t>Got lucky!</a:t>
            </a:r>
          </a:p>
        </p:txBody>
      </p:sp>
      <p:sp>
        <p:nvSpPr>
          <p:cNvPr id="74815" name="Text Box 63"/>
          <p:cNvSpPr txBox="1">
            <a:spLocks noChangeArrowheads="1"/>
          </p:cNvSpPr>
          <p:nvPr/>
        </p:nvSpPr>
        <p:spPr bwMode="auto">
          <a:xfrm>
            <a:off x="3717925" y="2170113"/>
            <a:ext cx="352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endParaRPr lang="en-US"/>
          </a:p>
        </p:txBody>
      </p:sp>
      <p:graphicFrame>
        <p:nvGraphicFramePr>
          <p:cNvPr id="74896" name="Group 144"/>
          <p:cNvGraphicFramePr>
            <a:graphicFrameLocks noGrp="1"/>
          </p:cNvGraphicFramePr>
          <p:nvPr/>
        </p:nvGraphicFramePr>
        <p:xfrm>
          <a:off x="6019800" y="1981200"/>
          <a:ext cx="2438400" cy="4521201"/>
        </p:xfrm>
        <a:graphic>
          <a:graphicData uri="http://schemas.openxmlformats.org/drawingml/2006/table">
            <a:tbl>
              <a:tblPr rtl="1"/>
              <a:tblGrid>
                <a:gridCol w="812800"/>
                <a:gridCol w="812800"/>
                <a:gridCol w="812800"/>
              </a:tblGrid>
              <a:tr h="7445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Doesn’t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Doesn’t matter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901" name="Oval 149"/>
          <p:cNvSpPr>
            <a:spLocks noChangeArrowheads="1"/>
          </p:cNvSpPr>
          <p:nvPr/>
        </p:nvSpPr>
        <p:spPr bwMode="auto">
          <a:xfrm>
            <a:off x="2971800" y="5181600"/>
            <a:ext cx="381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2" name="Oval 150"/>
          <p:cNvSpPr>
            <a:spLocks noChangeArrowheads="1"/>
          </p:cNvSpPr>
          <p:nvPr/>
        </p:nvSpPr>
        <p:spPr bwMode="auto">
          <a:xfrm>
            <a:off x="3657600" y="60960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903" name="Text Box 151"/>
          <p:cNvSpPr txBox="1">
            <a:spLocks noChangeArrowheads="1"/>
          </p:cNvSpPr>
          <p:nvPr/>
        </p:nvSpPr>
        <p:spPr bwMode="auto">
          <a:xfrm>
            <a:off x="2667000" y="46482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</a:rPr>
              <a:t>Irrelevant</a:t>
            </a:r>
          </a:p>
        </p:txBody>
      </p:sp>
      <p:sp>
        <p:nvSpPr>
          <p:cNvPr id="74904" name="Text Box 152"/>
          <p:cNvSpPr txBox="1">
            <a:spLocks noChangeArrowheads="1"/>
          </p:cNvSpPr>
          <p:nvPr/>
        </p:nvSpPr>
        <p:spPr bwMode="auto">
          <a:xfrm>
            <a:off x="3581400" y="5486400"/>
            <a:ext cx="1295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>
                <a:solidFill>
                  <a:srgbClr val="FF0000"/>
                </a:solidFill>
              </a:rPr>
              <a:t>Irrelevant</a:t>
            </a:r>
          </a:p>
        </p:txBody>
      </p:sp>
      <p:sp>
        <p:nvSpPr>
          <p:cNvPr id="74898" name="AutoShape 146"/>
          <p:cNvSpPr>
            <a:spLocks noChangeArrowheads="1"/>
          </p:cNvSpPr>
          <p:nvPr/>
        </p:nvSpPr>
        <p:spPr bwMode="auto">
          <a:xfrm>
            <a:off x="1600200" y="2438400"/>
            <a:ext cx="6172200" cy="3124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OPT wins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8" grpId="0" animBg="1"/>
      <p:bldP spid="74780" grpId="0" animBg="1"/>
      <p:bldP spid="74807" grpId="0"/>
      <p:bldP spid="74809" grpId="0"/>
      <p:bldP spid="74810" grpId="0"/>
      <p:bldP spid="74811" grpId="0"/>
      <p:bldP spid="74812" grpId="0" animBg="1"/>
      <p:bldP spid="74813" grpId="0" animBg="1"/>
      <p:bldP spid="74901" grpId="0" animBg="1"/>
      <p:bldP spid="74902" grpId="0" animBg="1"/>
      <p:bldP spid="74903" grpId="0" animBg="1"/>
      <p:bldP spid="74904" grpId="0" animBg="1"/>
      <p:bldP spid="748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Input distributions chooses randomly {T,F}</a:t>
            </a:r>
          </a:p>
          <a:p>
            <a:pPr lvl="1" algn="l" rtl="0">
              <a:lnSpc>
                <a:spcPct val="90000"/>
              </a:lnSpc>
            </a:pPr>
            <a:r>
              <a:rPr lang="en-US" sz="2000"/>
              <a:t>At each stage a wrong choice ends the game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Algorithm sees everything symmetric at each stage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Online Max-SAT Hardness</a:t>
            </a:r>
          </a:p>
        </p:txBody>
      </p:sp>
      <p:pic>
        <p:nvPicPr>
          <p:cNvPr id="75781" name="Picture 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70866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667000"/>
            <a:ext cx="151447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838200" y="2590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914400" y="2560638"/>
            <a:ext cx="484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Given m clauses, choosing always right gives: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Max-SAT - Summary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l" rtl="0"/>
            <a:r>
              <a:rPr lang="en-US" sz="2800" dirty="0" err="1"/>
              <a:t>ProportionalSelect</a:t>
            </a:r>
            <a:r>
              <a:rPr lang="en-US" sz="2800" dirty="0"/>
              <a:t> gives a 2/3 approximation</a:t>
            </a:r>
          </a:p>
          <a:p>
            <a:pPr algn="l" rtl="0"/>
            <a:r>
              <a:rPr lang="en-US" sz="2800" dirty="0"/>
              <a:t>Hardness proof of 2/3 for any algorithm</a:t>
            </a:r>
          </a:p>
          <a:p>
            <a:pPr algn="l" rtl="0"/>
            <a:r>
              <a:rPr lang="en-US" sz="2800" dirty="0"/>
              <a:t>Tight both for classical and </a:t>
            </a:r>
            <a:r>
              <a:rPr lang="en-US" sz="2800" dirty="0" err="1"/>
              <a:t>submodular</a:t>
            </a:r>
            <a:endParaRPr lang="en-US" sz="2800" dirty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Other </a:t>
            </a:r>
            <a:r>
              <a:rPr lang="en-US" sz="2800" dirty="0"/>
              <a:t>models</a:t>
            </a:r>
          </a:p>
          <a:p>
            <a:pPr lvl="1" algn="l" rtl="0"/>
            <a:r>
              <a:rPr lang="en-US" sz="2400" dirty="0"/>
              <a:t>Length of the clauses is known in advance [PS ’11]</a:t>
            </a:r>
          </a:p>
          <a:p>
            <a:pPr lvl="1" algn="l" rtl="0"/>
            <a:r>
              <a:rPr lang="en-US" sz="2400" dirty="0"/>
              <a:t>Clauses rather than variables arrive online [CGHS ’04]</a:t>
            </a:r>
          </a:p>
          <a:p>
            <a:pPr algn="l" rtl="0"/>
            <a:r>
              <a:rPr lang="en-US" sz="2800" dirty="0"/>
              <a:t>Next: Hardness for the offline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Offline Hardness - Reduction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dirty="0"/>
              <a:t>Claim: </a:t>
            </a:r>
            <a:r>
              <a:rPr lang="en-US" sz="2800" dirty="0" smtClean="0"/>
              <a:t>any 3/4-approx algorithm must call the 	     oracle of f exponential # of times</a:t>
            </a:r>
          </a:p>
          <a:p>
            <a:pPr algn="l" rtl="0">
              <a:lnSpc>
                <a:spcPct val="80000"/>
              </a:lnSpc>
            </a:pPr>
            <a:endParaRPr lang="en-US" sz="1200" dirty="0"/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Proof: </a:t>
            </a:r>
            <a:r>
              <a:rPr lang="en-US" sz="2800" dirty="0" smtClean="0"/>
              <a:t>r</a:t>
            </a:r>
            <a:r>
              <a:rPr lang="en-US" sz="2800" dirty="0" smtClean="0"/>
              <a:t>eduction </a:t>
            </a:r>
            <a:r>
              <a:rPr lang="en-US" sz="2800" dirty="0"/>
              <a:t>to </a:t>
            </a:r>
            <a:r>
              <a:rPr lang="en-US" sz="2800" dirty="0" err="1">
                <a:solidFill>
                  <a:srgbClr val="006633"/>
                </a:solidFill>
              </a:rPr>
              <a:t>submodular</a:t>
            </a:r>
            <a:r>
              <a:rPr lang="en-US" sz="2800" dirty="0">
                <a:solidFill>
                  <a:srgbClr val="006633"/>
                </a:solidFill>
              </a:rPr>
              <a:t> </a:t>
            </a:r>
            <a:r>
              <a:rPr lang="en-US" sz="2800" dirty="0" smtClean="0">
                <a:solidFill>
                  <a:srgbClr val="006633"/>
                </a:solidFill>
              </a:rPr>
              <a:t>welfare problem</a:t>
            </a:r>
            <a:endParaRPr lang="en-US" sz="2800" dirty="0">
              <a:solidFill>
                <a:srgbClr val="006633"/>
              </a:solidFill>
            </a:endParaRPr>
          </a:p>
          <a:p>
            <a:pPr lvl="1" algn="l" rtl="0">
              <a:lnSpc>
                <a:spcPct val="80000"/>
              </a:lnSpc>
            </a:pPr>
            <a:r>
              <a:rPr lang="en-US" sz="2400" dirty="0" smtClean="0"/>
              <a:t>set </a:t>
            </a:r>
            <a:r>
              <a:rPr lang="en-US" sz="2400" dirty="0"/>
              <a:t>P of products p</a:t>
            </a:r>
            <a:r>
              <a:rPr lang="en-US" sz="2400" baseline="-25000" dirty="0"/>
              <a:t>1</a:t>
            </a:r>
            <a:r>
              <a:rPr lang="en-US" sz="2400" dirty="0"/>
              <a:t>,…,p</a:t>
            </a:r>
            <a:r>
              <a:rPr lang="en-US" sz="2400" baseline="-25000" dirty="0"/>
              <a:t>m</a:t>
            </a:r>
          </a:p>
          <a:p>
            <a:pPr lvl="1" algn="l" rtl="0">
              <a:lnSpc>
                <a:spcPct val="80000"/>
              </a:lnSpc>
            </a:pPr>
            <a:r>
              <a:rPr lang="en-US" sz="2400" dirty="0"/>
              <a:t>k players with </a:t>
            </a:r>
            <a:r>
              <a:rPr lang="en-US" sz="2400" dirty="0" err="1" smtClean="0"/>
              <a:t>submodular</a:t>
            </a:r>
            <a:r>
              <a:rPr lang="en-US" sz="2400" dirty="0" smtClean="0"/>
              <a:t> valuation </a:t>
            </a:r>
            <a:r>
              <a:rPr lang="en-US" sz="2400" dirty="0" err="1" smtClean="0"/>
              <a:t>funcs</a:t>
            </a:r>
            <a:endParaRPr lang="en-US" sz="2400" dirty="0">
              <a:sym typeface="Wingdings" pitchFamily="2" charset="2"/>
            </a:endParaRPr>
          </a:p>
          <a:p>
            <a:pPr lvl="1" algn="l" rtl="0">
              <a:lnSpc>
                <a:spcPct val="80000"/>
              </a:lnSpc>
            </a:pPr>
            <a:endParaRPr lang="en-US" sz="1200" dirty="0" smtClean="0"/>
          </a:p>
          <a:p>
            <a:pPr lvl="1" algn="l" rtl="0">
              <a:lnSpc>
                <a:spcPct val="80000"/>
              </a:lnSpc>
            </a:pPr>
            <a:r>
              <a:rPr lang="en-US" sz="2400" dirty="0" smtClean="0"/>
              <a:t>partition </a:t>
            </a:r>
            <a:r>
              <a:rPr lang="en-US" sz="2400" dirty="0" smtClean="0"/>
              <a:t>the </a:t>
            </a:r>
            <a:r>
              <a:rPr lang="en-US" sz="2400" dirty="0"/>
              <a:t>products between players: P</a:t>
            </a:r>
            <a:r>
              <a:rPr lang="en-US" sz="2400" baseline="-25000" dirty="0"/>
              <a:t>1</a:t>
            </a:r>
            <a:r>
              <a:rPr lang="en-US" sz="2400" dirty="0"/>
              <a:t>,…,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endParaRPr lang="en-US" sz="2400" dirty="0"/>
          </a:p>
          <a:p>
            <a:pPr lvl="1" algn="l" rtl="0">
              <a:lnSpc>
                <a:spcPct val="80000"/>
              </a:lnSpc>
            </a:pPr>
            <a:r>
              <a:rPr lang="en-US" sz="2400" dirty="0" smtClean="0"/>
              <a:t>to maximize </a:t>
            </a:r>
            <a:r>
              <a:rPr lang="en-US" sz="2400" dirty="0"/>
              <a:t>social welfare: </a:t>
            </a:r>
          </a:p>
          <a:p>
            <a:pPr lvl="1"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800" dirty="0" smtClean="0"/>
              <a:t>Notice </a:t>
            </a:r>
            <a:r>
              <a:rPr lang="en-US" sz="2800" dirty="0" smtClean="0"/>
              <a:t>that </a:t>
            </a:r>
            <a:r>
              <a:rPr lang="en-US" sz="2800" dirty="0" smtClean="0"/>
              <a:t>k=2 is </a:t>
            </a:r>
            <a:r>
              <a:rPr lang="en-US" sz="2800" dirty="0"/>
              <a:t>a </a:t>
            </a:r>
            <a:r>
              <a:rPr lang="en-US" sz="2800" dirty="0" smtClean="0"/>
              <a:t>special case of our problem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A 1-(</a:t>
            </a:r>
            <a:r>
              <a:rPr lang="en-US" sz="2800" dirty="0" smtClean="0"/>
              <a:t>1-1/k)</a:t>
            </a:r>
            <a:r>
              <a:rPr lang="en-US" sz="2800" baseline="30000" dirty="0" smtClean="0"/>
              <a:t>k </a:t>
            </a:r>
            <a:r>
              <a:rPr lang="en-US" sz="2800" dirty="0" smtClean="0"/>
              <a:t>– </a:t>
            </a:r>
            <a:r>
              <a:rPr lang="en-US" sz="2800" dirty="0" err="1" smtClean="0"/>
              <a:t>inapprox</a:t>
            </a:r>
            <a:r>
              <a:rPr lang="en-US" sz="2800" dirty="0" smtClean="0"/>
              <a:t> </a:t>
            </a:r>
            <a:r>
              <a:rPr lang="en-US" sz="2800" dirty="0" smtClean="0"/>
              <a:t>by </a:t>
            </a:r>
            <a:r>
              <a:rPr lang="en-US" sz="2800" dirty="0" smtClean="0"/>
              <a:t>[MSV ’08]</a:t>
            </a:r>
            <a:endParaRPr lang="en-US" sz="2800" dirty="0"/>
          </a:p>
        </p:txBody>
      </p:sp>
      <p:pic>
        <p:nvPicPr>
          <p:cNvPr id="80901" name="Picture 5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2767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10" name="Picture 14" descr="addin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371850"/>
            <a:ext cx="1447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Offline Hardness - Reduction</a:t>
            </a:r>
          </a:p>
        </p:txBody>
      </p:sp>
      <p:sp>
        <p:nvSpPr>
          <p:cNvPr id="82952" name="Oval 8"/>
          <p:cNvSpPr>
            <a:spLocks noChangeArrowheads="1"/>
          </p:cNvSpPr>
          <p:nvPr/>
        </p:nvSpPr>
        <p:spPr bwMode="auto">
          <a:xfrm>
            <a:off x="1866900" y="1543050"/>
            <a:ext cx="609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905000" y="2133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  2</a:t>
            </a: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028825" y="160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1</a:t>
            </a:r>
          </a:p>
        </p:txBody>
      </p:sp>
      <p:pic>
        <p:nvPicPr>
          <p:cNvPr id="82968" name="Picture 24" descr="MC90043999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667000"/>
            <a:ext cx="990600" cy="495300"/>
          </a:xfrm>
          <a:prstGeom prst="rect">
            <a:avLst/>
          </a:prstGeom>
          <a:noFill/>
        </p:spPr>
      </p:pic>
      <p:sp>
        <p:nvSpPr>
          <p:cNvPr id="82969" name="Oval 25"/>
          <p:cNvSpPr>
            <a:spLocks noChangeArrowheads="1"/>
          </p:cNvSpPr>
          <p:nvPr/>
        </p:nvSpPr>
        <p:spPr bwMode="auto">
          <a:xfrm>
            <a:off x="3190875" y="1533525"/>
            <a:ext cx="609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3228975" y="21240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  2</a:t>
            </a:r>
          </a:p>
        </p:txBody>
      </p:sp>
      <p:sp>
        <p:nvSpPr>
          <p:cNvPr id="82971" name="Text Box 27"/>
          <p:cNvSpPr txBox="1">
            <a:spLocks noChangeArrowheads="1"/>
          </p:cNvSpPr>
          <p:nvPr/>
        </p:nvSpPr>
        <p:spPr bwMode="auto">
          <a:xfrm>
            <a:off x="3352800" y="1600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1</a:t>
            </a:r>
          </a:p>
        </p:txBody>
      </p:sp>
      <p:sp>
        <p:nvSpPr>
          <p:cNvPr id="82973" name="Oval 29"/>
          <p:cNvSpPr>
            <a:spLocks noChangeArrowheads="1"/>
          </p:cNvSpPr>
          <p:nvPr/>
        </p:nvSpPr>
        <p:spPr bwMode="auto">
          <a:xfrm>
            <a:off x="4457700" y="1543050"/>
            <a:ext cx="609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4495800" y="2133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  2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4619625" y="160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1</a:t>
            </a:r>
          </a:p>
        </p:txBody>
      </p:sp>
      <p:pic>
        <p:nvPicPr>
          <p:cNvPr id="82978" name="Picture 34" descr="MP90017805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647950"/>
            <a:ext cx="838200" cy="558800"/>
          </a:xfrm>
          <a:prstGeom prst="rect">
            <a:avLst/>
          </a:prstGeom>
          <a:noFill/>
        </p:spPr>
      </p:pic>
      <p:pic>
        <p:nvPicPr>
          <p:cNvPr id="82979" name="Picture 35" descr="MC90044175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628900"/>
            <a:ext cx="762000" cy="762000"/>
          </a:xfrm>
          <a:prstGeom prst="rect">
            <a:avLst/>
          </a:prstGeom>
          <a:noFill/>
        </p:spPr>
      </p:pic>
      <p:sp>
        <p:nvSpPr>
          <p:cNvPr id="82980" name="Oval 36"/>
          <p:cNvSpPr>
            <a:spLocks noChangeArrowheads="1"/>
          </p:cNvSpPr>
          <p:nvPr/>
        </p:nvSpPr>
        <p:spPr bwMode="auto">
          <a:xfrm>
            <a:off x="6858000" y="1524000"/>
            <a:ext cx="609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81" name="Text Box 37"/>
          <p:cNvSpPr txBox="1">
            <a:spLocks noChangeArrowheads="1"/>
          </p:cNvSpPr>
          <p:nvPr/>
        </p:nvSpPr>
        <p:spPr bwMode="auto">
          <a:xfrm>
            <a:off x="6896100" y="211455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  2</a:t>
            </a:r>
          </a:p>
        </p:txBody>
      </p:sp>
      <p:sp>
        <p:nvSpPr>
          <p:cNvPr id="82982" name="Text Box 38"/>
          <p:cNvSpPr txBox="1">
            <a:spLocks noChangeArrowheads="1"/>
          </p:cNvSpPr>
          <p:nvPr/>
        </p:nvSpPr>
        <p:spPr bwMode="auto">
          <a:xfrm>
            <a:off x="7019925" y="15906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/>
              <a:t>1</a:t>
            </a:r>
          </a:p>
        </p:txBody>
      </p:sp>
      <p:pic>
        <p:nvPicPr>
          <p:cNvPr id="82986" name="Picture 42" descr="ANd9GcQKAYm2eNlOxx44jskRrEY1r6qX6sCdc58aLpUUIoSAlcdLmAnAs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667000"/>
            <a:ext cx="512763" cy="609600"/>
          </a:xfrm>
          <a:prstGeom prst="rect">
            <a:avLst/>
          </a:prstGeom>
          <a:noFill/>
        </p:spPr>
      </p:pic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1295400" y="2057400"/>
            <a:ext cx="647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1295400" y="1524000"/>
            <a:ext cx="6477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90" name="Text Box 46"/>
          <p:cNvSpPr txBox="1">
            <a:spLocks noChangeArrowheads="1"/>
          </p:cNvSpPr>
          <p:nvPr/>
        </p:nvSpPr>
        <p:spPr bwMode="auto">
          <a:xfrm>
            <a:off x="838200" y="16002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82991" name="Text Box 47"/>
          <p:cNvSpPr txBox="1">
            <a:spLocks noChangeArrowheads="1"/>
          </p:cNvSpPr>
          <p:nvPr/>
        </p:nvSpPr>
        <p:spPr bwMode="auto">
          <a:xfrm>
            <a:off x="838200" y="2133600"/>
            <a:ext cx="420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82993" name="Picture 49" descr="addin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3581400"/>
            <a:ext cx="457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995" name="Text Box 51"/>
          <p:cNvSpPr txBox="1">
            <a:spLocks noChangeArrowheads="1"/>
          </p:cNvSpPr>
          <p:nvPr/>
        </p:nvSpPr>
        <p:spPr bwMode="auto">
          <a:xfrm>
            <a:off x="5638800" y="2819400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…</a:t>
            </a:r>
          </a:p>
        </p:txBody>
      </p:sp>
      <p:sp>
        <p:nvSpPr>
          <p:cNvPr id="82996" name="Text Box 52"/>
          <p:cNvSpPr txBox="1">
            <a:spLocks noChangeArrowheads="1"/>
          </p:cNvSpPr>
          <p:nvPr/>
        </p:nvSpPr>
        <p:spPr bwMode="auto">
          <a:xfrm>
            <a:off x="1143000" y="4114800"/>
            <a:ext cx="6800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f is monotone and </a:t>
            </a:r>
            <a:r>
              <a:rPr lang="en-US" sz="2000" dirty="0" err="1" smtClean="0"/>
              <a:t>submodular</a:t>
            </a:r>
            <a:endParaRPr lang="en-US" sz="2000" dirty="0" smtClean="0"/>
          </a:p>
          <a:p>
            <a:pPr algn="l"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only </a:t>
            </a:r>
            <a:r>
              <a:rPr lang="en-US" sz="2000" dirty="0" smtClean="0"/>
              <a:t>one player takes the </a:t>
            </a:r>
            <a:r>
              <a:rPr lang="en-US" sz="2000" dirty="0" smtClean="0"/>
              <a:t>item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8" grpId="0" animBg="1"/>
      <p:bldP spid="82989" grpId="0" animBg="1"/>
      <p:bldP spid="82990" grpId="0"/>
      <p:bldP spid="82991" grpId="0"/>
      <p:bldP spid="8299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(part III)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2400" dirty="0" err="1"/>
              <a:t>Submodular</a:t>
            </a:r>
            <a:r>
              <a:rPr lang="en-US" sz="2400" dirty="0"/>
              <a:t> Max-SAT</a:t>
            </a:r>
          </a:p>
          <a:p>
            <a:pPr lvl="1" algn="l" rtl="0"/>
            <a:r>
              <a:rPr lang="en-US" sz="2400" dirty="0" smtClean="0"/>
              <a:t>Fast combinatorial </a:t>
            </a:r>
            <a:r>
              <a:rPr lang="en-US" sz="2400" dirty="0"/>
              <a:t>online algorithm achieving </a:t>
            </a:r>
            <a:r>
              <a:rPr lang="en-US" sz="2400" dirty="0" smtClean="0"/>
              <a:t>2/3-approx</a:t>
            </a:r>
            <a:endParaRPr lang="en-US" sz="2400" dirty="0"/>
          </a:p>
          <a:p>
            <a:pPr lvl="2" algn="l" rtl="0"/>
            <a:r>
              <a:rPr lang="en-US" sz="2000" dirty="0"/>
              <a:t>Linear time, Simple to implement</a:t>
            </a:r>
          </a:p>
          <a:p>
            <a:pPr lvl="1" algn="l" rtl="0"/>
            <a:r>
              <a:rPr lang="en-US" sz="2400" dirty="0"/>
              <a:t>Tight for online </a:t>
            </a:r>
            <a:r>
              <a:rPr lang="en-US" sz="2400" dirty="0" smtClean="0"/>
              <a:t>Max-SAT</a:t>
            </a:r>
          </a:p>
          <a:p>
            <a:pPr lvl="1" algn="l" rtl="0"/>
            <a:r>
              <a:rPr lang="en-US" sz="2400" dirty="0" smtClean="0"/>
              <a:t>Offline h</a:t>
            </a:r>
            <a:r>
              <a:rPr lang="en-US" sz="2400" dirty="0" smtClean="0"/>
              <a:t>ard </a:t>
            </a:r>
            <a:r>
              <a:rPr lang="en-US" sz="2400" dirty="0"/>
              <a:t>to approximate to within 3/4</a:t>
            </a:r>
          </a:p>
          <a:p>
            <a:pPr lvl="2" algn="l" rtl="0"/>
            <a:r>
              <a:rPr lang="en-US" sz="2000" dirty="0" err="1" smtClean="0"/>
              <a:t>Submodular</a:t>
            </a:r>
            <a:r>
              <a:rPr lang="en-US" sz="2000" dirty="0" smtClean="0"/>
              <a:t> </a:t>
            </a:r>
            <a:r>
              <a:rPr lang="en-US" sz="2000" dirty="0"/>
              <a:t>Max-SAT harder than Max-SAT</a:t>
            </a:r>
          </a:p>
          <a:p>
            <a:pPr lvl="2" algn="l" rtl="0"/>
            <a:endParaRPr lang="en-US" sz="2000" dirty="0"/>
          </a:p>
          <a:p>
            <a:pPr lvl="1" algn="l" rtl="0"/>
            <a:endParaRPr lang="en-US" sz="2400" dirty="0"/>
          </a:p>
          <a:p>
            <a:pPr lvl="1" algn="l" rtl="0"/>
            <a:endParaRPr lang="en-US" sz="2400" dirty="0"/>
          </a:p>
          <a:p>
            <a:pPr lvl="1" algn="l" rtl="0">
              <a:buFontTx/>
              <a:buNone/>
            </a:pPr>
            <a:endParaRPr lang="en-US" sz="2400" dirty="0"/>
          </a:p>
          <a:p>
            <a:pPr algn="l" rtl="0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remarks: 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Fast Combinatorial</a:t>
            </a:r>
            <a:r>
              <a:rPr lang="en-US" sz="2800" dirty="0" smtClean="0">
                <a:latin typeface="+mn-lt"/>
                <a:sym typeface="Symbol" pitchFamily="18" charset="2"/>
              </a:rPr>
              <a:t> </a:t>
            </a:r>
            <a:r>
              <a:rPr lang="en-US" sz="2800" dirty="0" smtClean="0">
                <a:latin typeface="+mn-lt"/>
                <a:sym typeface="Symbol" pitchFamily="18" charset="2"/>
              </a:rPr>
              <a:t>algorithms: </a:t>
            </a:r>
            <a:endParaRPr lang="en-US" sz="2800" dirty="0" smtClean="0">
              <a:latin typeface="+mn-lt"/>
              <a:sym typeface="Symbol" pitchFamily="18" charset="2"/>
            </a:endParaRP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latin typeface="+mn-lt"/>
                <a:sym typeface="Symbol" pitchFamily="18" charset="2"/>
              </a:rPr>
              <a:t>s</a:t>
            </a:r>
            <a:r>
              <a:rPr lang="en-US" sz="2800" dirty="0" err="1" smtClean="0">
                <a:latin typeface="+mn-lt"/>
                <a:sym typeface="Symbol" pitchFamily="18" charset="2"/>
              </a:rPr>
              <a:t>ubmodular</a:t>
            </a:r>
            <a:r>
              <a:rPr lang="en-US" sz="2800" dirty="0" smtClean="0">
                <a:latin typeface="+mn-lt"/>
                <a:sym typeface="Symbol" pitchFamily="18" charset="2"/>
              </a:rPr>
              <a:t> ranking (deterministic &amp; optimal)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latin typeface="+mn-lt"/>
                <a:sym typeface="Symbol" pitchFamily="18" charset="2"/>
              </a:rPr>
              <a:t>submodular</a:t>
            </a:r>
            <a:r>
              <a:rPr lang="en-US" sz="2800" dirty="0" smtClean="0">
                <a:latin typeface="+mn-lt"/>
                <a:sym typeface="Symbol" pitchFamily="18" charset="2"/>
              </a:rPr>
              <a:t> packing (</a:t>
            </a:r>
            <a:r>
              <a:rPr lang="en-US" sz="2800" dirty="0" smtClean="0">
                <a:sym typeface="Symbol" pitchFamily="18" charset="2"/>
              </a:rPr>
              <a:t>deterministic &amp; </a:t>
            </a:r>
            <a:r>
              <a:rPr lang="en-US" sz="2800" dirty="0" smtClean="0">
                <a:latin typeface="+mn-lt"/>
                <a:sym typeface="Symbol" pitchFamily="18" charset="2"/>
              </a:rPr>
              <a:t>optimal)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err="1" smtClean="0">
                <a:latin typeface="+mn-lt"/>
                <a:sym typeface="Symbol" pitchFamily="18" charset="2"/>
              </a:rPr>
              <a:t>submodular</a:t>
            </a:r>
            <a:r>
              <a:rPr lang="en-US" sz="2800" dirty="0" smtClean="0">
                <a:latin typeface="+mn-lt"/>
                <a:sym typeface="Symbol" pitchFamily="18" charset="2"/>
              </a:rPr>
              <a:t> MAX-SAT (online optimal)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</a:pPr>
            <a:endParaRPr lang="en-US" sz="2800" dirty="0" smtClean="0">
              <a:latin typeface="+mn-lt"/>
              <a:sym typeface="Symbol" pitchFamily="18" charset="2"/>
            </a:endParaRPr>
          </a:p>
          <a:p>
            <a:pPr marL="533400" indent="-533400" algn="l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latin typeface="+mn-lt"/>
                <a:sym typeface="Symbol" pitchFamily="18" charset="2"/>
              </a:rPr>
              <a:t>Usually, </a:t>
            </a:r>
            <a:r>
              <a:rPr lang="en-US" sz="2800" dirty="0" err="1" smtClean="0">
                <a:latin typeface="+mn-lt"/>
                <a:sym typeface="Symbol" pitchFamily="18" charset="2"/>
              </a:rPr>
              <a:t>submodularity</a:t>
            </a:r>
            <a:r>
              <a:rPr lang="en-US" sz="2800" dirty="0" smtClean="0">
                <a:latin typeface="+mn-lt"/>
                <a:sym typeface="Symbol" pitchFamily="18" charset="2"/>
              </a:rPr>
              <a:t> requires…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  <a:sym typeface="Symbol" pitchFamily="18" charset="2"/>
              </a:rPr>
              <a:t>more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complicated</a:t>
            </a:r>
            <a:r>
              <a:rPr lang="en-US" sz="2800" dirty="0" smtClean="0">
                <a:latin typeface="+mn-lt"/>
                <a:sym typeface="Symbol" pitchFamily="18" charset="2"/>
              </a:rPr>
              <a:t> algorithms </a:t>
            </a:r>
          </a:p>
          <a:p>
            <a:pPr marL="990600" lvl="1" indent="-53340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+mn-lt"/>
                <a:sym typeface="Symbol" pitchFamily="18" charset="2"/>
              </a:rPr>
              <a:t>achieves 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worse ratio </a:t>
            </a:r>
            <a:r>
              <a:rPr lang="en-US" sz="2800" dirty="0" err="1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wrt</a:t>
            </a:r>
            <a:r>
              <a:rPr lang="en-US" sz="2800" dirty="0" smtClean="0">
                <a:solidFill>
                  <a:srgbClr val="0000FF"/>
                </a:solidFill>
                <a:latin typeface="+mn-lt"/>
                <a:sym typeface="Symbol" pitchFamily="18" charset="2"/>
              </a:rPr>
              <a:t>. linear </a:t>
            </a:r>
            <a:r>
              <a:rPr lang="en-US" sz="2800" dirty="0" smtClean="0">
                <a:latin typeface="+mn-lt"/>
                <a:sym typeface="Symbol" pitchFamily="18" charset="2"/>
              </a:rPr>
              <a:t>objective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Part I: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err="1" smtClean="0">
                <a:solidFill>
                  <a:srgbClr val="006633"/>
                </a:solidFill>
                <a:latin typeface="Arial Rounded MT Bold" pitchFamily="34" charset="0"/>
              </a:rPr>
              <a:t>Submodular</a:t>
            </a:r>
            <a:endParaRPr lang="en-US" sz="6000" dirty="0" smtClean="0">
              <a:solidFill>
                <a:srgbClr val="006633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6000" dirty="0" smtClean="0">
                <a:solidFill>
                  <a:srgbClr val="006633"/>
                </a:solidFill>
                <a:latin typeface="Arial Rounded MT Bold" pitchFamily="34" charset="0"/>
              </a:rPr>
              <a:t> Ranking</a:t>
            </a:r>
            <a:endParaRPr lang="en-US" dirty="0">
              <a:solidFill>
                <a:srgbClr val="006633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6633"/>
                </a:solidFill>
                <a:latin typeface="Arial Rounded MT Bold" pitchFamily="34" charset="0"/>
              </a:rPr>
              <a:t>Input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 m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items	</a:t>
            </a:r>
            <a:r>
              <a:rPr lang="en-US" dirty="0">
                <a:latin typeface="Arial Rounded MT Bold" pitchFamily="34" charset="0"/>
              </a:rPr>
              <a:t> 			[m] = {1,…,m}</a:t>
            </a:r>
          </a:p>
          <a:p>
            <a:pPr lvl="1"/>
            <a:r>
              <a:rPr lang="en-US" dirty="0">
                <a:latin typeface="Arial Rounded MT Bold" pitchFamily="34" charset="0"/>
              </a:rPr>
              <a:t> n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monotone set function 	</a:t>
            </a:r>
            <a:r>
              <a:rPr lang="en-US" dirty="0" err="1">
                <a:latin typeface="Arial Rounded MT Bold" pitchFamily="34" charset="0"/>
              </a:rPr>
              <a:t>f</a:t>
            </a:r>
            <a:r>
              <a:rPr lang="en-US" baseline="30000" dirty="0" err="1">
                <a:latin typeface="Arial Rounded MT Bold" pitchFamily="34" charset="0"/>
              </a:rPr>
              <a:t>i</a:t>
            </a:r>
            <a:r>
              <a:rPr lang="en-US" dirty="0">
                <a:latin typeface="Arial Rounded MT Bold" pitchFamily="34" charset="0"/>
              </a:rPr>
              <a:t>: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dirty="0">
                <a:latin typeface="Arial Rounded MT Bold" pitchFamily="34" charset="0"/>
              </a:rPr>
              <a:t>2</a:t>
            </a:r>
            <a:r>
              <a:rPr lang="en-US" baseline="30000" dirty="0">
                <a:latin typeface="Arial Rounded MT Bold" pitchFamily="34" charset="0"/>
              </a:rPr>
              <a:t>[m]</a:t>
            </a:r>
            <a:r>
              <a:rPr lang="en-US" sz="1800" baseline="30000" dirty="0">
                <a:latin typeface="Arial Rounded MT Bold" pitchFamily="34" charset="0"/>
              </a:rPr>
              <a:t> </a:t>
            </a:r>
            <a:r>
              <a:rPr lang="en-US" dirty="0">
                <a:latin typeface="Arial Black" pitchFamily="34" charset="0"/>
              </a:rPr>
              <a:t>→</a:t>
            </a:r>
            <a:r>
              <a:rPr lang="en-US" sz="1800" dirty="0">
                <a:latin typeface="Arial Black" pitchFamily="34" charset="0"/>
              </a:rPr>
              <a:t> 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baseline="-25000" dirty="0">
                <a:latin typeface="Arial Rounded MT Bold" pitchFamily="34" charset="0"/>
              </a:rPr>
              <a:t>+</a:t>
            </a:r>
          </a:p>
          <a:p>
            <a:pPr lvl="1"/>
            <a:endParaRPr lang="en-US" sz="1400" baseline="-25000" dirty="0">
              <a:latin typeface="Arial Rounded MT Bold" pitchFamily="34" charset="0"/>
            </a:endParaRPr>
          </a:p>
          <a:p>
            <a:pPr lvl="1"/>
            <a:endParaRPr lang="en-US" sz="2400" baseline="-25000" dirty="0">
              <a:latin typeface="Arial Rounded MT Bold" pitchFamily="34" charset="0"/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6633"/>
                </a:solidFill>
                <a:latin typeface="Arial Rounded MT Bold" pitchFamily="34" charset="0"/>
              </a:rPr>
              <a:t>Goal</a:t>
            </a:r>
            <a:r>
              <a:rPr lang="en-US" dirty="0">
                <a:latin typeface="Arial Rounded MT Bold" pitchFamily="34" charset="0"/>
              </a:rPr>
              <a:t>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order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items</a:t>
            </a:r>
            <a:r>
              <a:rPr lang="en-US" dirty="0">
                <a:latin typeface="Arial Rounded MT Bold" pitchFamily="34" charset="0"/>
              </a:rPr>
              <a:t> to minimize average (sum) 		</a:t>
            </a:r>
            <a:r>
              <a:rPr lang="en-US" dirty="0" smtClean="0">
                <a:latin typeface="Arial Rounded MT Bold" pitchFamily="34" charset="0"/>
              </a:rPr>
              <a:t>	     </a:t>
            </a: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cover </a:t>
            </a:r>
            <a:r>
              <a:rPr lang="en-US" dirty="0">
                <a:solidFill>
                  <a:srgbClr val="0000FF"/>
                </a:solidFill>
                <a:latin typeface="Arial Rounded MT Bold" pitchFamily="34" charset="0"/>
              </a:rPr>
              <a:t>time of functions</a:t>
            </a:r>
          </a:p>
          <a:p>
            <a:pPr>
              <a:buFontTx/>
              <a:buNone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The ranking problem</a:t>
            </a:r>
          </a:p>
        </p:txBody>
      </p:sp>
      <p:grpSp>
        <p:nvGrpSpPr>
          <p:cNvPr id="276530" name="Group 50"/>
          <p:cNvGrpSpPr>
            <a:grpSpLocks/>
          </p:cNvGrpSpPr>
          <p:nvPr/>
        </p:nvGrpSpPr>
        <p:grpSpPr bwMode="auto">
          <a:xfrm>
            <a:off x="241300" y="4298950"/>
            <a:ext cx="4191000" cy="2330450"/>
            <a:chOff x="192" y="2688"/>
            <a:chExt cx="2640" cy="1468"/>
          </a:xfrm>
        </p:grpSpPr>
        <p:sp>
          <p:nvSpPr>
            <p:cNvPr id="276489" name="Text Box 9"/>
            <p:cNvSpPr txBox="1">
              <a:spLocks noChangeArrowheads="1"/>
            </p:cNvSpPr>
            <p:nvPr/>
          </p:nvSpPr>
          <p:spPr bwMode="auto">
            <a:xfrm>
              <a:off x="192" y="3390"/>
              <a:ext cx="2640" cy="76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A </a:t>
              </a:r>
              <a:r>
                <a:rPr lang="en-US" sz="2400">
                  <a:solidFill>
                    <a:srgbClr val="0000FF"/>
                  </a:solidFill>
                  <a:latin typeface="Arial Rounded MT Bold" pitchFamily="34" charset="0"/>
                </a:rPr>
                <a:t>permutation</a:t>
              </a:r>
              <a:r>
                <a:rPr lang="en-US" sz="2400">
                  <a:latin typeface="Arial Rounded MT Bold" pitchFamily="34" charset="0"/>
                </a:rPr>
                <a:t> </a:t>
              </a:r>
              <a:r>
                <a:rPr lang="el-GR" sz="2400">
                  <a:solidFill>
                    <a:srgbClr val="0000FF"/>
                  </a:solidFill>
                  <a:latin typeface="Arial Rounded MT Bold" pitchFamily="34" charset="0"/>
                </a:rPr>
                <a:t>π</a:t>
              </a:r>
              <a:r>
                <a:rPr lang="en-US" sz="2400">
                  <a:latin typeface="Arial Rounded MT Bold" pitchFamily="34" charset="0"/>
                </a:rPr>
                <a:t>:[m]</a:t>
              </a:r>
              <a:r>
                <a:rPr lang="en-US">
                  <a:latin typeface="Arial Rounded MT Bold" pitchFamily="34" charset="0"/>
                  <a:sym typeface="Wingdings" pitchFamily="2" charset="2"/>
                </a:rPr>
                <a:t></a:t>
              </a:r>
              <a:r>
                <a:rPr lang="en-US" sz="2400">
                  <a:latin typeface="Arial Rounded MT Bold" pitchFamily="34" charset="0"/>
                </a:rPr>
                <a:t>[m]</a:t>
              </a:r>
            </a:p>
            <a:p>
              <a:r>
                <a:rPr lang="el-GR" sz="2400">
                  <a:latin typeface="Arial Rounded MT Bold" pitchFamily="34" charset="0"/>
                </a:rPr>
                <a:t>π</a:t>
              </a:r>
              <a:r>
                <a:rPr lang="en-US" sz="2400">
                  <a:latin typeface="Arial Rounded MT Bold" pitchFamily="34" charset="0"/>
                </a:rPr>
                <a:t>(1) item in 1</a:t>
              </a:r>
              <a:r>
                <a:rPr lang="en-US" sz="2400" baseline="30000">
                  <a:latin typeface="Arial Rounded MT Bold" pitchFamily="34" charset="0"/>
                </a:rPr>
                <a:t>st</a:t>
              </a:r>
              <a:r>
                <a:rPr lang="en-US" sz="2400">
                  <a:latin typeface="Arial Rounded MT Bold" pitchFamily="34" charset="0"/>
                </a:rPr>
                <a:t> place</a:t>
              </a:r>
              <a:endParaRPr lang="en-US" sz="3200">
                <a:latin typeface="Arial Rounded MT Bold" pitchFamily="34" charset="0"/>
              </a:endParaRPr>
            </a:p>
            <a:p>
              <a:r>
                <a:rPr lang="el-GR" sz="2400">
                  <a:latin typeface="Arial Rounded MT Bold" pitchFamily="34" charset="0"/>
                </a:rPr>
                <a:t>π</a:t>
              </a:r>
              <a:r>
                <a:rPr lang="en-US" sz="2400">
                  <a:latin typeface="Arial Rounded MT Bold" pitchFamily="34" charset="0"/>
                </a:rPr>
                <a:t>(2) item in 2</a:t>
              </a:r>
              <a:r>
                <a:rPr lang="en-US" sz="2400" baseline="30000">
                  <a:latin typeface="Arial Rounded MT Bold" pitchFamily="34" charset="0"/>
                </a:rPr>
                <a:t>nd</a:t>
              </a:r>
              <a:r>
                <a:rPr lang="en-US" sz="2400">
                  <a:latin typeface="Arial Rounded MT Bold" pitchFamily="34" charset="0"/>
                </a:rPr>
                <a:t> place…</a:t>
              </a:r>
              <a:endParaRPr lang="el-GR" sz="2400">
                <a:latin typeface="Arial Rounded MT Bold" pitchFamily="34" charset="0"/>
              </a:endParaRPr>
            </a:p>
          </p:txBody>
        </p:sp>
        <p:grpSp>
          <p:nvGrpSpPr>
            <p:cNvPr id="276506" name="Group 26"/>
            <p:cNvGrpSpPr>
              <a:grpSpLocks/>
            </p:cNvGrpSpPr>
            <p:nvPr/>
          </p:nvGrpSpPr>
          <p:grpSpPr bwMode="auto">
            <a:xfrm>
              <a:off x="816" y="2688"/>
              <a:ext cx="682" cy="652"/>
              <a:chOff x="806" y="2630"/>
              <a:chExt cx="701" cy="652"/>
            </a:xfrm>
          </p:grpSpPr>
          <p:sp>
            <p:nvSpPr>
              <p:cNvPr id="276487" name="Line 7"/>
              <p:cNvSpPr>
                <a:spLocks noChangeShapeType="1"/>
              </p:cNvSpPr>
              <p:nvPr/>
            </p:nvSpPr>
            <p:spPr bwMode="auto">
              <a:xfrm flipH="1">
                <a:off x="1142" y="2918"/>
                <a:ext cx="1" cy="364"/>
              </a:xfrm>
              <a:prstGeom prst="line">
                <a:avLst/>
              </a:prstGeom>
              <a:noFill/>
              <a:ln w="28575">
                <a:solidFill>
                  <a:srgbClr val="006633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498" name="Rectangle 18"/>
              <p:cNvSpPr>
                <a:spLocks noChangeArrowheads="1"/>
              </p:cNvSpPr>
              <p:nvPr/>
            </p:nvSpPr>
            <p:spPr bwMode="auto">
              <a:xfrm>
                <a:off x="806" y="2630"/>
                <a:ext cx="701" cy="288"/>
              </a:xfrm>
              <a:prstGeom prst="rect">
                <a:avLst/>
              </a:prstGeom>
              <a:noFill/>
              <a:ln w="28575" algn="ctr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6531" name="Group 51"/>
          <p:cNvGrpSpPr>
            <a:grpSpLocks/>
          </p:cNvGrpSpPr>
          <p:nvPr/>
        </p:nvGrpSpPr>
        <p:grpSpPr bwMode="auto">
          <a:xfrm>
            <a:off x="3689350" y="4724400"/>
            <a:ext cx="4676775" cy="1901825"/>
            <a:chOff x="2622" y="2976"/>
            <a:chExt cx="2946" cy="1198"/>
          </a:xfrm>
        </p:grpSpPr>
        <p:sp>
          <p:nvSpPr>
            <p:cNvPr id="276493" name="Line 13"/>
            <p:cNvSpPr>
              <a:spLocks noChangeShapeType="1"/>
            </p:cNvSpPr>
            <p:nvPr/>
          </p:nvSpPr>
          <p:spPr bwMode="auto">
            <a:xfrm flipH="1">
              <a:off x="3553" y="3274"/>
              <a:ext cx="9" cy="96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7" name="Rectangle 17"/>
            <p:cNvSpPr>
              <a:spLocks noChangeArrowheads="1"/>
            </p:cNvSpPr>
            <p:nvPr/>
          </p:nvSpPr>
          <p:spPr bwMode="auto">
            <a:xfrm>
              <a:off x="2622" y="2976"/>
              <a:ext cx="1200" cy="288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8" name="Text Box 28"/>
            <p:cNvSpPr txBox="1">
              <a:spLocks noChangeArrowheads="1"/>
            </p:cNvSpPr>
            <p:nvPr/>
          </p:nvSpPr>
          <p:spPr bwMode="auto">
            <a:xfrm>
              <a:off x="3168" y="3408"/>
              <a:ext cx="2400" cy="76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A </a:t>
              </a:r>
              <a:r>
                <a:rPr lang="en-US" sz="2400">
                  <a:solidFill>
                    <a:srgbClr val="0000FF"/>
                  </a:solidFill>
                  <a:latin typeface="Arial Rounded MT Bold" pitchFamily="34" charset="0"/>
                </a:rPr>
                <a:t>minimal</a:t>
              </a:r>
              <a:r>
                <a:rPr lang="en-US" sz="2400">
                  <a:latin typeface="Arial Rounded MT Bold" pitchFamily="34" charset="0"/>
                </a:rPr>
                <a:t> </a:t>
              </a:r>
              <a:r>
                <a:rPr lang="en-US" sz="2400">
                  <a:solidFill>
                    <a:srgbClr val="0000FF"/>
                  </a:solidFill>
                  <a:latin typeface="Arial Rounded MT Bold" pitchFamily="34" charset="0"/>
                </a:rPr>
                <a:t>index k</a:t>
              </a:r>
              <a:r>
                <a:rPr lang="en-US" sz="2400">
                  <a:latin typeface="Arial Rounded MT Bold" pitchFamily="34" charset="0"/>
                </a:rPr>
                <a:t> s.t.</a:t>
              </a:r>
            </a:p>
            <a:p>
              <a:r>
                <a:rPr lang="en-US" sz="2400">
                  <a:latin typeface="Arial Rounded MT Bold" pitchFamily="34" charset="0"/>
                </a:rPr>
                <a:t>f</a:t>
              </a:r>
              <a:r>
                <a:rPr lang="en-US" sz="2400" baseline="300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({</a:t>
              </a:r>
              <a:r>
                <a:rPr lang="en-US" sz="1400">
                  <a:latin typeface="Arial Rounded MT Bold" pitchFamily="34" charset="0"/>
                </a:rPr>
                <a:t> </a:t>
              </a:r>
              <a:r>
                <a:rPr lang="el-GR" sz="2400">
                  <a:latin typeface="Arial Rounded MT Bold" pitchFamily="34" charset="0"/>
                </a:rPr>
                <a:t>π</a:t>
              </a:r>
              <a:r>
                <a:rPr lang="en-US" sz="2400">
                  <a:latin typeface="Arial Rounded MT Bold" pitchFamily="34" charset="0"/>
                </a:rPr>
                <a:t>(1),…,</a:t>
              </a:r>
              <a:r>
                <a:rPr lang="el-GR" sz="2400">
                  <a:latin typeface="Arial Rounded MT Bold" pitchFamily="34" charset="0"/>
                </a:rPr>
                <a:t>π</a:t>
              </a:r>
              <a:r>
                <a:rPr lang="en-US" sz="2400">
                  <a:latin typeface="Arial Rounded MT Bold" pitchFamily="34" charset="0"/>
                </a:rPr>
                <a:t>(k)</a:t>
              </a:r>
              <a:r>
                <a:rPr lang="en-US" sz="1400">
                  <a:latin typeface="Arial Rounded MT Bold" pitchFamily="34" charset="0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}) ≥ 1</a:t>
              </a:r>
            </a:p>
            <a:p>
              <a:r>
                <a:rPr lang="en-US">
                  <a:latin typeface="Arial Rounded MT Bold" pitchFamily="34" charset="0"/>
                  <a:sym typeface="Wingdings" pitchFamily="2" charset="2"/>
                </a:rPr>
                <a:t></a:t>
              </a:r>
              <a:r>
                <a:rPr lang="en-US" sz="2000">
                  <a:latin typeface="Arial Rounded MT Bold" pitchFamily="34" charset="0"/>
                  <a:sym typeface="Wingdings" pitchFamily="2" charset="2"/>
                </a:rPr>
                <a:t> </a:t>
              </a:r>
              <a:r>
                <a:rPr lang="en-US" sz="2400">
                  <a:latin typeface="Arial Rounded MT Bold" pitchFamily="34" charset="0"/>
                </a:rPr>
                <a:t>goal is to min ∑</a:t>
              </a:r>
              <a:r>
                <a:rPr lang="en-US" sz="2400" baseline="-25000">
                  <a:latin typeface="Arial Rounded MT Bold" pitchFamily="34" charset="0"/>
                </a:rPr>
                <a:t>i </a:t>
              </a:r>
              <a:r>
                <a:rPr lang="en-US" sz="2400">
                  <a:latin typeface="Arial Rounded MT Bold" pitchFamily="34" charset="0"/>
                </a:rPr>
                <a:t>k</a:t>
              </a:r>
              <a:r>
                <a:rPr lang="en-US" sz="2400" baseline="-25000">
                  <a:latin typeface="Arial Rounded MT Bold" pitchFamily="34" charset="0"/>
                </a:rPr>
                <a:t>i</a:t>
              </a:r>
              <a:endParaRPr lang="el-GR" sz="2400" baseline="-25000">
                <a:latin typeface="Arial Rounded MT Bold" pitchFamily="34" charset="0"/>
              </a:endParaRPr>
            </a:p>
          </p:txBody>
        </p:sp>
      </p:grpSp>
      <p:grpSp>
        <p:nvGrpSpPr>
          <p:cNvPr id="276527" name="Group 47"/>
          <p:cNvGrpSpPr>
            <a:grpSpLocks/>
          </p:cNvGrpSpPr>
          <p:nvPr/>
        </p:nvGrpSpPr>
        <p:grpSpPr bwMode="auto">
          <a:xfrm>
            <a:off x="1660525" y="2727325"/>
            <a:ext cx="3825875" cy="1206500"/>
            <a:chOff x="1046" y="1718"/>
            <a:chExt cx="2410" cy="760"/>
          </a:xfrm>
        </p:grpSpPr>
        <p:sp>
          <p:nvSpPr>
            <p:cNvPr id="276510" name="Line 30"/>
            <p:cNvSpPr>
              <a:spLocks noChangeShapeType="1"/>
            </p:cNvSpPr>
            <p:nvPr/>
          </p:nvSpPr>
          <p:spPr bwMode="auto">
            <a:xfrm>
              <a:off x="1582" y="2006"/>
              <a:ext cx="2" cy="154"/>
            </a:xfrm>
            <a:prstGeom prst="line">
              <a:avLst/>
            </a:prstGeom>
            <a:noFill/>
            <a:ln w="28575">
              <a:solidFill>
                <a:srgbClr val="006633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11" name="Rectangle 31"/>
            <p:cNvSpPr>
              <a:spLocks noChangeArrowheads="1"/>
            </p:cNvSpPr>
            <p:nvPr/>
          </p:nvSpPr>
          <p:spPr bwMode="auto">
            <a:xfrm>
              <a:off x="1046" y="1718"/>
              <a:ext cx="1114" cy="288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6" name="Text Box 46"/>
            <p:cNvSpPr txBox="1">
              <a:spLocks noChangeArrowheads="1"/>
            </p:cNvSpPr>
            <p:nvPr/>
          </p:nvSpPr>
          <p:spPr bwMode="auto">
            <a:xfrm>
              <a:off x="1440" y="2172"/>
              <a:ext cx="2016" cy="30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S </a:t>
              </a:r>
              <a:r>
                <a:rPr lang="en-US" sz="2400">
                  <a:latin typeface="Arial Rounded MT Bold" pitchFamily="34" charset="0"/>
                  <a:sym typeface="Symbol" pitchFamily="18" charset="2"/>
                </a:rPr>
                <a:t> </a:t>
              </a:r>
              <a:r>
                <a:rPr lang="en-US" sz="2400">
                  <a:latin typeface="Arial Rounded MT Bold" pitchFamily="34" charset="0"/>
                </a:rPr>
                <a:t>T</a:t>
              </a:r>
              <a:r>
                <a:rPr lang="en-US">
                  <a:latin typeface="Arial Rounded MT Bold" pitchFamily="34" charset="0"/>
                </a:rPr>
                <a:t> </a:t>
              </a:r>
              <a:r>
                <a:rPr lang="en-US">
                  <a:latin typeface="Arial Rounded MT Bold" pitchFamily="34" charset="0"/>
                  <a:sym typeface="Wingdings" pitchFamily="2" charset="2"/>
                </a:rPr>
                <a:t></a:t>
              </a:r>
              <a:r>
                <a:rPr lang="en-US"/>
                <a:t> </a:t>
              </a:r>
              <a:r>
                <a:rPr lang="en-US" sz="2400">
                  <a:latin typeface="Arial Rounded MT Bold" pitchFamily="34" charset="0"/>
                </a:rPr>
                <a:t>f(S) ≤ f(T)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8" name="Group 108"/>
          <p:cNvGrpSpPr>
            <a:grpSpLocks/>
          </p:cNvGrpSpPr>
          <p:nvPr/>
        </p:nvGrpSpPr>
        <p:grpSpPr bwMode="auto">
          <a:xfrm>
            <a:off x="533400" y="1312863"/>
            <a:ext cx="4114800" cy="3627437"/>
            <a:chOff x="336" y="883"/>
            <a:chExt cx="2592" cy="2285"/>
          </a:xfrm>
        </p:grpSpPr>
        <p:graphicFrame>
          <p:nvGraphicFramePr>
            <p:cNvPr id="41042" name="Object 82"/>
            <p:cNvGraphicFramePr>
              <a:graphicFrameLocks noChangeAspect="1"/>
            </p:cNvGraphicFramePr>
            <p:nvPr/>
          </p:nvGraphicFramePr>
          <p:xfrm>
            <a:off x="892" y="1232"/>
            <a:ext cx="1632" cy="1259"/>
          </p:xfrm>
          <a:graphic>
            <a:graphicData uri="http://schemas.openxmlformats.org/presentationml/2006/ole">
              <p:oleObj spid="_x0000_s41042" name="Equation" r:id="rId4" imgW="888840" imgH="685800" progId="">
                <p:embed/>
              </p:oleObj>
            </a:graphicData>
          </a:graphic>
        </p:graphicFrame>
        <p:pic>
          <p:nvPicPr>
            <p:cNvPr id="41031" name="Picture 71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4" y="946"/>
              <a:ext cx="216" cy="216"/>
            </a:xfrm>
            <a:prstGeom prst="rect">
              <a:avLst/>
            </a:prstGeom>
            <a:noFill/>
          </p:spPr>
        </p:pic>
        <p:pic>
          <p:nvPicPr>
            <p:cNvPr id="41034" name="Picture 74" descr="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6" y="946"/>
              <a:ext cx="216" cy="216"/>
            </a:xfrm>
            <a:prstGeom prst="rect">
              <a:avLst/>
            </a:prstGeom>
            <a:noFill/>
          </p:spPr>
        </p:pic>
        <p:pic>
          <p:nvPicPr>
            <p:cNvPr id="41036" name="Picture 76" descr="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0" y="958"/>
              <a:ext cx="216" cy="204"/>
            </a:xfrm>
            <a:prstGeom prst="rect">
              <a:avLst/>
            </a:prstGeom>
            <a:noFill/>
          </p:spPr>
        </p:pic>
        <p:pic>
          <p:nvPicPr>
            <p:cNvPr id="41038" name="Picture 78" descr="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66" y="946"/>
              <a:ext cx="216" cy="216"/>
            </a:xfrm>
            <a:prstGeom prst="rect">
              <a:avLst/>
            </a:prstGeom>
            <a:noFill/>
          </p:spPr>
        </p:pic>
        <p:sp>
          <p:nvSpPr>
            <p:cNvPr id="41041" name="Text Box 81"/>
            <p:cNvSpPr txBox="1">
              <a:spLocks noChangeArrowheads="1"/>
            </p:cNvSpPr>
            <p:nvPr/>
          </p:nvSpPr>
          <p:spPr bwMode="auto">
            <a:xfrm>
              <a:off x="2476" y="883"/>
              <a:ext cx="2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 Rounded MT Bold" pitchFamily="34" charset="0"/>
                </a:rPr>
                <a:t>…</a:t>
              </a:r>
            </a:p>
          </p:txBody>
        </p:sp>
        <p:sp>
          <p:nvSpPr>
            <p:cNvPr id="41043" name="Oval 83"/>
            <p:cNvSpPr>
              <a:spLocks noChangeArrowheads="1"/>
            </p:cNvSpPr>
            <p:nvPr/>
          </p:nvSpPr>
          <p:spPr bwMode="auto">
            <a:xfrm>
              <a:off x="1324" y="2104"/>
              <a:ext cx="384" cy="384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4" name="Line 84"/>
            <p:cNvSpPr>
              <a:spLocks noChangeShapeType="1"/>
            </p:cNvSpPr>
            <p:nvPr/>
          </p:nvSpPr>
          <p:spPr bwMode="auto">
            <a:xfrm>
              <a:off x="1508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8" name="Text Box 88"/>
            <p:cNvSpPr txBox="1">
              <a:spLocks noChangeArrowheads="1"/>
            </p:cNvSpPr>
            <p:nvPr/>
          </p:nvSpPr>
          <p:spPr bwMode="auto">
            <a:xfrm>
              <a:off x="336" y="2632"/>
              <a:ext cx="2592" cy="536"/>
            </a:xfrm>
            <a:prstGeom prst="rect">
              <a:avLst/>
            </a:prstGeom>
            <a:noFill/>
            <a:ln w="28575" algn="ctr">
              <a:solidFill>
                <a:srgbClr val="006633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Arial Rounded MT Bold" pitchFamily="34" charset="0"/>
                </a:rPr>
                <a:t>amount of </a:t>
              </a:r>
              <a:r>
                <a:rPr lang="en-US" sz="2400">
                  <a:solidFill>
                    <a:srgbClr val="0000FF"/>
                  </a:solidFill>
                  <a:latin typeface="Arial Rounded MT Bold" pitchFamily="34" charset="0"/>
                </a:rPr>
                <a:t>relevant</a:t>
              </a:r>
              <a:r>
                <a:rPr lang="en-US" sz="2400">
                  <a:latin typeface="Arial Rounded MT Bold" pitchFamily="34" charset="0"/>
                </a:rPr>
                <a:t> info of search item 2 to user f</a:t>
              </a:r>
              <a:r>
                <a:rPr lang="en-US" sz="2400" baseline="30000">
                  <a:latin typeface="Arial Rounded MT Bold" pitchFamily="34" charset="0"/>
                </a:rPr>
                <a:t>3</a:t>
              </a:r>
              <a:endParaRPr lang="el-GR" sz="2400">
                <a:latin typeface="Arial Rounded MT Bold" pitchFamily="34" charset="0"/>
              </a:endParaRPr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Motivation: web search ranking</a:t>
            </a:r>
          </a:p>
        </p:txBody>
      </p: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762000" y="1752600"/>
            <a:ext cx="609600" cy="638175"/>
            <a:chOff x="1680" y="1824"/>
            <a:chExt cx="384" cy="402"/>
          </a:xfrm>
        </p:grpSpPr>
        <p:pic>
          <p:nvPicPr>
            <p:cNvPr id="40981" name="Picture 21" descr="us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80" y="1824"/>
              <a:ext cx="384" cy="384"/>
            </a:xfrm>
            <a:prstGeom prst="rect">
              <a:avLst/>
            </a:prstGeom>
            <a:noFill/>
          </p:spPr>
        </p:pic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1728" y="1995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>
                  <a:latin typeface="Arial Rounded MT Bold" pitchFamily="34" charset="0"/>
                  <a:cs typeface="Times New Roman" pitchFamily="18" charset="0"/>
                </a:rPr>
                <a:t>f</a:t>
              </a:r>
              <a:r>
                <a:rPr lang="en-US" baseline="30000"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762000" y="2517775"/>
            <a:ext cx="609600" cy="609600"/>
            <a:chOff x="1671" y="2352"/>
            <a:chExt cx="384" cy="384"/>
          </a:xfrm>
        </p:grpSpPr>
        <p:pic>
          <p:nvPicPr>
            <p:cNvPr id="40991" name="Picture 31" descr="blueus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1" y="2352"/>
              <a:ext cx="384" cy="384"/>
            </a:xfrm>
            <a:prstGeom prst="rect">
              <a:avLst/>
            </a:prstGeom>
            <a:noFill/>
          </p:spPr>
        </p:pic>
        <p:sp>
          <p:nvSpPr>
            <p:cNvPr id="40987" name="Text Box 27"/>
            <p:cNvSpPr txBox="1">
              <a:spLocks noChangeArrowheads="1"/>
            </p:cNvSpPr>
            <p:nvPr/>
          </p:nvSpPr>
          <p:spPr bwMode="auto">
            <a:xfrm>
              <a:off x="1728" y="2496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>
                  <a:latin typeface="Arial Rounded MT Bold" pitchFamily="34" charset="0"/>
                </a:rPr>
                <a:t>f</a:t>
              </a:r>
              <a:r>
                <a:rPr lang="en-US" baseline="30000">
                  <a:latin typeface="Arial Rounded MT Bold" pitchFamily="34" charset="0"/>
                </a:rPr>
                <a:t>2</a:t>
              </a:r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746125" y="3263900"/>
            <a:ext cx="609600" cy="609600"/>
            <a:chOff x="672" y="3168"/>
            <a:chExt cx="384" cy="384"/>
          </a:xfrm>
        </p:grpSpPr>
        <p:pic>
          <p:nvPicPr>
            <p:cNvPr id="41019" name="Picture 59" descr="redus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2" y="3168"/>
              <a:ext cx="384" cy="384"/>
            </a:xfrm>
            <a:prstGeom prst="rect">
              <a:avLst/>
            </a:prstGeom>
            <a:noFill/>
          </p:spPr>
        </p:pic>
        <p:sp>
          <p:nvSpPr>
            <p:cNvPr id="41017" name="Text Box 57"/>
            <p:cNvSpPr txBox="1">
              <a:spLocks noChangeArrowheads="1"/>
            </p:cNvSpPr>
            <p:nvPr/>
          </p:nvSpPr>
          <p:spPr bwMode="auto">
            <a:xfrm>
              <a:off x="738" y="3321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>
                  <a:latin typeface="Arial Rounded MT Bold" pitchFamily="34" charset="0"/>
                </a:rPr>
                <a:t>f</a:t>
              </a:r>
              <a:r>
                <a:rPr lang="en-US" baseline="30000">
                  <a:latin typeface="Arial Rounded MT Bold" pitchFamily="34" charset="0"/>
                </a:rPr>
                <a:t>3</a:t>
              </a:r>
            </a:p>
          </p:txBody>
        </p:sp>
      </p:grpSp>
      <p:pic>
        <p:nvPicPr>
          <p:cNvPr id="41030" name="Picture 7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38" y="1651000"/>
            <a:ext cx="342900" cy="342900"/>
          </a:xfrm>
          <a:prstGeom prst="rect">
            <a:avLst/>
          </a:prstGeom>
          <a:noFill/>
        </p:spPr>
      </p:pic>
      <p:pic>
        <p:nvPicPr>
          <p:cNvPr id="41033" name="Picture 73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3938" y="2139950"/>
            <a:ext cx="342900" cy="342900"/>
          </a:xfrm>
          <a:prstGeom prst="rect">
            <a:avLst/>
          </a:prstGeom>
          <a:noFill/>
        </p:spPr>
      </p:pic>
      <p:pic>
        <p:nvPicPr>
          <p:cNvPr id="41035" name="Picture 75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33938" y="2641600"/>
            <a:ext cx="342900" cy="323850"/>
          </a:xfrm>
          <a:prstGeom prst="rect">
            <a:avLst/>
          </a:prstGeom>
          <a:noFill/>
        </p:spPr>
      </p:pic>
      <p:pic>
        <p:nvPicPr>
          <p:cNvPr id="41037" name="Picture 77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3938" y="3190875"/>
            <a:ext cx="342900" cy="342900"/>
          </a:xfrm>
          <a:prstGeom prst="rect">
            <a:avLst/>
          </a:prstGeom>
          <a:noFill/>
        </p:spPr>
      </p:pic>
      <p:sp>
        <p:nvSpPr>
          <p:cNvPr id="41040" name="Text Box 80"/>
          <p:cNvSpPr txBox="1">
            <a:spLocks noChangeArrowheads="1"/>
          </p:cNvSpPr>
          <p:nvPr/>
        </p:nvSpPr>
        <p:spPr bwMode="auto">
          <a:xfrm rot="5400000">
            <a:off x="4909344" y="3877469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 Rounded MT Bold" pitchFamily="34" charset="0"/>
              </a:rPr>
              <a:t>…</a:t>
            </a:r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auto">
          <a:xfrm>
            <a:off x="533400" y="5168900"/>
            <a:ext cx="4114800" cy="850900"/>
          </a:xfrm>
          <a:prstGeom prst="rect">
            <a:avLst/>
          </a:prstGeom>
          <a:noFill/>
          <a:ln w="28575" algn="ctr">
            <a:solidFill>
              <a:srgbClr val="00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Arial Rounded MT Bold" pitchFamily="34" charset="0"/>
              </a:rPr>
              <a:t>the goal is to minimize the average </a:t>
            </a:r>
            <a:r>
              <a:rPr lang="en-US" sz="2400">
                <a:solidFill>
                  <a:srgbClr val="0000FF"/>
                </a:solidFill>
                <a:latin typeface="Arial Rounded MT Bold" pitchFamily="34" charset="0"/>
              </a:rPr>
              <a:t>effort</a:t>
            </a:r>
            <a:r>
              <a:rPr lang="en-US" sz="2400">
                <a:latin typeface="Arial Rounded MT Bold" pitchFamily="34" charset="0"/>
              </a:rPr>
              <a:t> of users </a:t>
            </a:r>
            <a:endParaRPr lang="el-GR" sz="2400">
              <a:latin typeface="Arial Rounded MT Bold" pitchFamily="34" charset="0"/>
            </a:endParaRPr>
          </a:p>
        </p:txBody>
      </p:sp>
      <p:pic>
        <p:nvPicPr>
          <p:cNvPr id="41073" name="Picture 113" descr="Galax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38" y="1514475"/>
            <a:ext cx="3624262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7" name="Text Box 47"/>
          <p:cNvSpPr txBox="1">
            <a:spLocks noChangeArrowheads="1"/>
          </p:cNvSpPr>
          <p:nvPr/>
        </p:nvSpPr>
        <p:spPr bwMode="auto">
          <a:xfrm>
            <a:off x="533400" y="1447800"/>
            <a:ext cx="4572000" cy="448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>
                <a:latin typeface="Arial Rounded MT Bold" pitchFamily="34" charset="0"/>
              </a:rPr>
              <a:t>Info </a:t>
            </a:r>
            <a:r>
              <a:rPr lang="en-US" sz="3200">
                <a:solidFill>
                  <a:srgbClr val="0000FF"/>
                </a:solidFill>
                <a:latin typeface="Arial Rounded MT Bold" pitchFamily="34" charset="0"/>
              </a:rPr>
              <a:t>overlap</a:t>
            </a:r>
            <a:r>
              <a:rPr lang="en-US" sz="3200">
                <a:latin typeface="Arial Rounded MT Bold" pitchFamily="34" charset="0"/>
              </a:rPr>
              <a:t>?</a:t>
            </a:r>
          </a:p>
          <a:p>
            <a:pPr lvl="1" algn="l"/>
            <a:r>
              <a:rPr lang="en-US" sz="3200">
                <a:latin typeface="Arial Rounded MT Bold" pitchFamily="34" charset="0"/>
              </a:rPr>
              <a:t>  </a:t>
            </a:r>
            <a:r>
              <a:rPr lang="en-US" sz="2800">
                <a:latin typeface="Arial Rounded MT Bold" pitchFamily="34" charset="0"/>
              </a:rPr>
              <a:t>f({1}) = 0.9</a:t>
            </a:r>
          </a:p>
          <a:p>
            <a:pPr lvl="1" algn="l"/>
            <a:r>
              <a:rPr lang="en-US" sz="2800">
                <a:latin typeface="Arial Rounded MT Bold" pitchFamily="34" charset="0"/>
              </a:rPr>
              <a:t>  f({2}) = 0.7</a:t>
            </a:r>
          </a:p>
          <a:p>
            <a:pPr lvl="1" algn="l"/>
            <a:r>
              <a:rPr lang="en-US" sz="2800">
                <a:latin typeface="Arial Rounded MT Bold" pitchFamily="34" charset="0"/>
              </a:rPr>
              <a:t>  f({1,2}) may be 0.94    </a:t>
            </a:r>
          </a:p>
          <a:p>
            <a:pPr lvl="1" algn="l"/>
            <a:r>
              <a:rPr lang="en-US" sz="2800">
                <a:latin typeface="Arial Rounded MT Bold" pitchFamily="34" charset="0"/>
              </a:rPr>
              <a:t>  rather than 1.6</a:t>
            </a:r>
            <a:br>
              <a:rPr lang="en-US" sz="2800">
                <a:latin typeface="Arial Rounded MT Bold" pitchFamily="34" charset="0"/>
              </a:rPr>
            </a:br>
            <a:endParaRPr lang="en-US" sz="2800">
              <a:latin typeface="Arial Rounded MT Bold" pitchFamily="34" charset="0"/>
            </a:endParaRPr>
          </a:p>
          <a:p>
            <a:pPr algn="l"/>
            <a:r>
              <a:rPr lang="en-US" sz="3200">
                <a:latin typeface="Arial Rounded MT Bold" pitchFamily="34" charset="0"/>
              </a:rPr>
              <a:t>Info overlap captured by </a:t>
            </a:r>
            <a:r>
              <a:rPr lang="en-US" sz="3200">
                <a:solidFill>
                  <a:srgbClr val="0000FF"/>
                </a:solidFill>
                <a:latin typeface="Arial Rounded MT Bold" pitchFamily="34" charset="0"/>
              </a:rPr>
              <a:t>submodualrity</a:t>
            </a:r>
          </a:p>
          <a:p>
            <a:pPr algn="l">
              <a:spcBef>
                <a:spcPct val="50000"/>
              </a:spcBef>
            </a:pPr>
            <a:endParaRPr lang="en-US" sz="3200">
              <a:latin typeface="Arial Rounded MT Bold" pitchFamily="34" charset="0"/>
            </a:endParaRPr>
          </a:p>
        </p:txBody>
      </p:sp>
      <p:sp>
        <p:nvSpPr>
          <p:cNvPr id="2867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 Black" pitchFamily="34" charset="0"/>
              </a:rPr>
              <a:t>Motivation continued</a:t>
            </a:r>
          </a:p>
        </p:txBody>
      </p:sp>
      <p:pic>
        <p:nvPicPr>
          <p:cNvPr id="286753" name="Picture 3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350" y="2117725"/>
            <a:ext cx="342900" cy="342900"/>
          </a:xfrm>
          <a:prstGeom prst="rect">
            <a:avLst/>
          </a:prstGeom>
          <a:noFill/>
        </p:spPr>
      </p:pic>
      <p:pic>
        <p:nvPicPr>
          <p:cNvPr id="286754" name="Picture 3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4784725"/>
            <a:ext cx="342900" cy="342900"/>
          </a:xfrm>
          <a:prstGeom prst="rect">
            <a:avLst/>
          </a:prstGeom>
          <a:noFill/>
        </p:spPr>
      </p:pic>
      <p:pic>
        <p:nvPicPr>
          <p:cNvPr id="286758" name="Picture 38" descr="Galax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3350" y="1508125"/>
            <a:ext cx="3624263" cy="3743325"/>
          </a:xfrm>
          <a:prstGeom prst="rect">
            <a:avLst/>
          </a:prstGeom>
          <a:noFill/>
        </p:spPr>
      </p:pic>
      <p:grpSp>
        <p:nvGrpSpPr>
          <p:cNvPr id="286760" name="Group 40"/>
          <p:cNvGrpSpPr>
            <a:grpSpLocks/>
          </p:cNvGrpSpPr>
          <p:nvPr/>
        </p:nvGrpSpPr>
        <p:grpSpPr bwMode="auto">
          <a:xfrm>
            <a:off x="609600" y="2409825"/>
            <a:ext cx="609600" cy="638175"/>
            <a:chOff x="1680" y="1824"/>
            <a:chExt cx="384" cy="402"/>
          </a:xfrm>
        </p:grpSpPr>
        <p:pic>
          <p:nvPicPr>
            <p:cNvPr id="286761" name="Picture 41" descr="us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80" y="1824"/>
              <a:ext cx="384" cy="384"/>
            </a:xfrm>
            <a:prstGeom prst="rect">
              <a:avLst/>
            </a:prstGeom>
            <a:noFill/>
          </p:spPr>
        </p:pic>
        <p:sp>
          <p:nvSpPr>
            <p:cNvPr id="286762" name="Text Box 42"/>
            <p:cNvSpPr txBox="1">
              <a:spLocks noChangeArrowheads="1"/>
            </p:cNvSpPr>
            <p:nvPr/>
          </p:nvSpPr>
          <p:spPr bwMode="auto">
            <a:xfrm>
              <a:off x="1728" y="1995"/>
              <a:ext cx="24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</a:pPr>
              <a:r>
                <a:rPr lang="en-US">
                  <a:latin typeface="Arial Rounded MT Bold" pitchFamily="34" charset="0"/>
                  <a:cs typeface="Times New Roman" pitchFamily="18" charset="0"/>
                </a:rPr>
                <a:t>f</a:t>
              </a:r>
              <a:endParaRPr lang="en-US" baseline="30000"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pic>
        <p:nvPicPr>
          <p:cNvPr id="286764" name="Picture 44" descr="ques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0325" y="3292475"/>
            <a:ext cx="541338" cy="609600"/>
          </a:xfrm>
          <a:prstGeom prst="rect">
            <a:avLst/>
          </a:prstGeom>
          <a:noFill/>
        </p:spPr>
      </p:pic>
      <p:sp>
        <p:nvSpPr>
          <p:cNvPr id="286765" name="Rectangle 45"/>
          <p:cNvSpPr>
            <a:spLocks noChangeArrowheads="1"/>
          </p:cNvSpPr>
          <p:nvPr/>
        </p:nvSpPr>
        <p:spPr bwMode="auto">
          <a:xfrm>
            <a:off x="609600" y="5486400"/>
            <a:ext cx="5791200" cy="609600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2400">
                <a:latin typeface="Arial Rounded MT Bold" pitchFamily="34" charset="0"/>
              </a:rPr>
              <a:t>S 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 </a:t>
            </a:r>
            <a:r>
              <a:rPr lang="en-US" sz="2400">
                <a:latin typeface="Arial Rounded MT Bold" pitchFamily="34" charset="0"/>
              </a:rPr>
              <a:t>T</a:t>
            </a:r>
            <a:r>
              <a:rPr lang="en-US">
                <a:latin typeface="Arial Rounded MT Bold" pitchFamily="34" charset="0"/>
              </a:rPr>
              <a:t> </a:t>
            </a:r>
            <a:r>
              <a:rPr lang="en-US">
                <a:latin typeface="Arial Rounded MT Bold" pitchFamily="34" charset="0"/>
                <a:sym typeface="Wingdings" pitchFamily="2" charset="2"/>
              </a:rPr>
              <a:t> </a:t>
            </a:r>
            <a:r>
              <a:rPr lang="en-US" sz="2400">
                <a:latin typeface="Arial Rounded MT Bold" pitchFamily="34" charset="0"/>
              </a:rPr>
              <a:t>f(S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U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{j}) – f(S) ≥ f(T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U</a:t>
            </a:r>
            <a:r>
              <a:rPr lang="en-US" sz="1600">
                <a:latin typeface="Arial Rounded MT Bold" pitchFamily="34" charset="0"/>
              </a:rPr>
              <a:t> </a:t>
            </a:r>
            <a:r>
              <a:rPr lang="en-US" sz="2400">
                <a:latin typeface="Arial Rounded MT Bold" pitchFamily="34" charset="0"/>
              </a:rPr>
              <a:t>{j}) – f(T)</a:t>
            </a:r>
          </a:p>
        </p:txBody>
      </p:sp>
      <p:sp>
        <p:nvSpPr>
          <p:cNvPr id="286766" name="Rectangle 46"/>
          <p:cNvSpPr>
            <a:spLocks noChangeArrowheads="1"/>
          </p:cNvSpPr>
          <p:nvPr/>
        </p:nvSpPr>
        <p:spPr bwMode="auto">
          <a:xfrm>
            <a:off x="457200" y="1524000"/>
            <a:ext cx="48768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8" name="Rectangle 48"/>
          <p:cNvSpPr>
            <a:spLocks noChangeArrowheads="1"/>
          </p:cNvSpPr>
          <p:nvPr/>
        </p:nvSpPr>
        <p:spPr bwMode="auto">
          <a:xfrm>
            <a:off x="273050" y="6032500"/>
            <a:ext cx="5791200" cy="6096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sz="2400">
                <a:latin typeface="Arial Rounded MT Bold" pitchFamily="34" charset="0"/>
              </a:rPr>
              <a:t>f({2}) – f(</a:t>
            </a:r>
            <a:r>
              <a:rPr lang="en-US" sz="2400">
                <a:latin typeface="Arial Rounded MT Bold" pitchFamily="34" charset="0"/>
                <a:sym typeface="Symbol" pitchFamily="18" charset="2"/>
              </a:rPr>
              <a:t></a:t>
            </a:r>
            <a:r>
              <a:rPr lang="en-US" sz="2400">
                <a:latin typeface="Arial Rounded MT Bold" pitchFamily="34" charset="0"/>
              </a:rPr>
              <a:t>) ≥ f({1,2}) – f({1})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5" grpId="0" animBg="1"/>
      <p:bldP spid="2867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X=\{x_1,...,x_n\}$ a ground set of elements&#10;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S)=$size of the cut defined by $S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\{A_i\})= |\cup A_i|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:2^X \rightarrow R_+$ a score function on subsets of $X$&#10;&#10;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=\{x_1,\neg x_1, x_2, \neg x_2,..,x_n, \neg x_n\}&#10;$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&amp;=&amp;x_1\vee \neg x_3 \vee x_5 \\&#10;c_2&amp;=&amp;\neg x_4  \\&#10;c_3&amp;=&amp;x_3 \vee x_1 \vee \neg x_7 \\&#10;...&#10;\end{eqnarray*}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f:2^C \rightarrow \mathbb{R}&#10;$$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w(c_1),w(c_2),...,w(c_m) \geq 0&#10;$$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f(\{c_i\})=\sum_i w(c_i)&#10;$$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\arg \max f(S) \textnormal{ s.t. $S$ has no contradictions }&#10;$$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L=\{x_1,\neg x_1, x_2, \neg x_2,..,x_n, \neg x_n\}&#10;$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c_1&amp;=&amp;x_1\vee \neg x_3 \vee x_5 \\&#10;c_2&amp;=&amp;\neg x_4  \\&#10;c_3&amp;=&amp;x_3 \vee x_1 \vee \neg x_7 \\&#10;...&#10;\end{eqnarray*}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f:2^C \rightarrow \mathbb{R}&#10;$$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S(x)=f(S \cup \{x\}) - f(S)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w(c_1),w(c_2),...,w(c_m) \geq 0&#10;$$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f(\{c_i\})=\sum_i w(c_i)&#10;$$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$&#10;\arg \max f(S) \textnormal{ s.t. $S$ has no contradictions }&#10;$$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\pagestyle{empty}&#10;\begin{document}&#10;&#10;$f$ is a submodular monotone function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I=\{S \subseteq X: |S| \leq k\} $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X=\cup_i P_i$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I=\{S \subseteq X: |S \cap P_i| \leq k_i \}$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A \subseteq B \in I \Rightarrow A \in I$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A,B \in I, |A| &lt; |B| \Rightarrow \exists x \in B, A\cup\{x\} \in I$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 \alpha:2^L \rightarrow 2^C$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S(cake)\geq f_T(cake)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Define $g=f \circ \alpha:2^L \rightarrow \mathbb{R}$ 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&#10;\alpha(L)=\{c \in C : \text{there is $\ell \in L$ s.t. $\ell \in c$&#10;}\}&#10;$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$f: 2^C \rightarrow \mathbb{R}$ is monotone submodular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g(S) + g(T) &amp; = &amp; f(\alpha(S)) + f(\alpha(T))\\&#10;&amp; \geq &amp; f(\alpha(S) \cup \alpha(T)) + f(\alpha(S)\cap\alpha(T))\\&#10;&amp; \geq &amp; f(\alpha(S \cup T)) + f(\alpha(S \cap T))\\&#10;&amp; = &amp; g(S \cup T) + g(S \cap T) \ &#10;\end{eqnarray*}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*}&#10;\alpha(S \cup T) = \alpha(S) \cup \alpha(T)\\&#10;\alpha(S \cap T) \subseteq \alpha(S) \cap \alpha(T)&#10;\end{eqnarray*}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&#10;y_j \in S \leftrightarrow x_j \in O&#10;$$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delta_j = f_{S_{j-1}}(y_j) \geq f_{S_{j-1}}(x_j) \geq f_S(x_j)$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&#10;f(S) \geq \sum_j f_S(x_j) \geq f_S(O) = f(O \cup S) - f(S) \geq f(O) - f(S)&#10;$$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&#10;f(S) \geq \frac{1}{2} f(O)&#10;$$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S_0=\emptyset 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 \subseteq T \Rightarrow f_{S}(\textnormal{x}) \geq f_{T}(\textnormal{x})&#10;$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S(a_4)=4$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_S(b_4)=7$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r[a_4]=\frac{4}{11}$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r[b_4]=\frac{7}{11}$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textnormal{OPT}_A = f(O_A) $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L_i=\textnormal{OPT}_{S_{i}}-\textnormal{OPT}_{S_{i+1}} 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textnormal{OPT} - f(S) = \sum_i L_i$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frac{1}{2} f(S)$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L_i \leq f_{A}(b_i)$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E[L_i] \leq f_{A}(b_i) \frac{f_A(a_i)}{f_A(a_i)+f_A(b_i)}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A) + f(B) \geq f(A \cup B) + f(A \cap B) $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E[G_i] = \frac{f_{A}^2(a_i) + f_{A}^2(b_i)}{f_A(a_i)+f_A(b_i)}$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A:=S_{i-1}$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thm,amssymb}&#10;\newcommand{\expect}{\mathbb{E}}&#10;\newcommand{\bbR}{\mathbb{R}}&#10;\newcommand{\MyAtop}[2]{\genfrac{}{}{0pt}{}{#1}{#2}}&#10;\pagestyle{empty}&#10;\begin{document}&#10;&#10;\begin{eqnarray*}&#10;\expect\left[\MyAtop{ \text{number of } }{\text{satisfied clauses} }\right] &amp;=&amp;&#10;2^{-n} \cdot (m - 1) + \sum_{i=1}^n 2^{-i} \cdot m \cdot(1 - 2^{-i}) \\&#10; &amp;\leq&amp;  m \cdot\left[2^{-n} + \sum_{i=1}^n 2^{-i} - \sum_{i=1}^n 4^{-i}\right]&#10; \\ &amp; = &amp; m \cdot \left[1 - \left(\frac{1}{3} - \frac{1}{3 \cdot 4^n}&#10; \right)\right]\\ &amp;=&amp; \frac{2}{3}m + \frac{m}{3 \cdot 4^{n}}&#10;\leq  \frac{2}{3}m + \frac{1}{m} \ ,&#10;\end{eqnarray*}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thm,amssymb}&#10;\newcommand{\expect}{\mathbb{E}}&#10;\newcommand{\bbR}{\mathbb{R}}&#10;\newcommand{\MyAtop}[2]{\genfrac{}{}{0pt}{}{#1}{#2}}&#10;\pagestyle{empty}&#10;\begin{document}&#10;$\textnormal{OPT} = m-1$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thm,amssymb}&#10;\newcommand{\expect}{\mathbb{E}}&#10;\newcommand{\bbR}{\mathbb{R}}&#10;\newcommand{\MyAtop}[2]{\genfrac{}{}{0pt}{}{#1}{#2}}&#10;\pagestyle{empty}&#10;\begin{document}&#10;$\sum_i v_i(P_i)$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thm,amssymb}&#10;\newcommand{\expect}{\mathbb{E}}&#10;\newcommand{\bbR}{\mathbb{R}}&#10;\newcommand{\MyAtop}[2]{\genfrac{}{}{0pt}{}{#1}{#2}}&#10;\pagestyle{empty}&#10;\begin{document}&#10;$v_i: 2^P \rightarrow \bbR $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thm,amssymb}&#10;\newcommand{\expect}{\mathbb{E}}&#10;\newcommand{\bbR}{\mathbb{R}}&#10;\newcommand{\MyAtop}[2]{\genfrac{}{}{0pt}{}{#1}{#2}}&#10;\pagestyle{empty}&#10;\begin{document}&#10;$f(S)=v_1(S\cap A_1) + v_2(S\cap A_2)$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x \notin T, S \subseteq T \Rightarrow f_{S}(\textnormal{x}) \geq f_{T}(\textnormal{x})&#10;$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S) \geq 0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S \subseteq T \Rightarrow f(S) \leq f(T)&#10;$$&#10;&#10;\end{document}"/>
  <p:tag name="IGUANATEXSIZE" val="2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66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663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6829</TotalTime>
  <Words>2414</Words>
  <Application>Microsoft Office PowerPoint</Application>
  <PresentationFormat>On-screen Show (4:3)</PresentationFormat>
  <Paragraphs>722</Paragraphs>
  <Slides>58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Default Design</vt:lpstr>
      <vt:lpstr>Equation</vt:lpstr>
      <vt:lpstr>Microsoft Equation 3.0</vt:lpstr>
      <vt:lpstr>Fast Algorithms for Submodular Optimization</vt:lpstr>
      <vt:lpstr>Preliminaries:</vt:lpstr>
      <vt:lpstr>Submodular functions</vt:lpstr>
      <vt:lpstr>Set function properties</vt:lpstr>
      <vt:lpstr>Examples</vt:lpstr>
      <vt:lpstr>Part I:</vt:lpstr>
      <vt:lpstr>The ranking problem</vt:lpstr>
      <vt:lpstr>Motivation: web search ranking</vt:lpstr>
      <vt:lpstr>Motivation continued</vt:lpstr>
      <vt:lpstr>The functions</vt:lpstr>
      <vt:lpstr>Additive case example</vt:lpstr>
      <vt:lpstr>Previous work</vt:lpstr>
      <vt:lpstr>Previous work</vt:lpstr>
      <vt:lpstr>Our results</vt:lpstr>
      <vt:lpstr>Warm up: greedy</vt:lpstr>
      <vt:lpstr>Greedy is bad</vt:lpstr>
      <vt:lpstr>Residual updates scheme</vt:lpstr>
      <vt:lpstr>Scheme continued</vt:lpstr>
      <vt:lpstr>Submodular contribution</vt:lpstr>
      <vt:lpstr>Summery (part I)</vt:lpstr>
      <vt:lpstr>Part II:</vt:lpstr>
      <vt:lpstr>Maximize submodular function s.t. packing constraints</vt:lpstr>
      <vt:lpstr>The linear case</vt:lpstr>
      <vt:lpstr>Solving the linear case</vt:lpstr>
      <vt:lpstr>Approximating the linear case</vt:lpstr>
      <vt:lpstr>The submodular case</vt:lpstr>
      <vt:lpstr>Our results</vt:lpstr>
      <vt:lpstr>Multiplicative updates method</vt:lpstr>
      <vt:lpstr>Summery (part II)</vt:lpstr>
      <vt:lpstr>Part III: </vt:lpstr>
      <vt:lpstr>Max-SAT</vt:lpstr>
      <vt:lpstr>Submodular Max-SAT</vt:lpstr>
      <vt:lpstr>Max-SAT Known Results</vt:lpstr>
      <vt:lpstr>Our Results</vt:lpstr>
      <vt:lpstr>Equivalence</vt:lpstr>
      <vt:lpstr>Matroid </vt:lpstr>
      <vt:lpstr>Binary Partition Matroid</vt:lpstr>
      <vt:lpstr>Equivalence</vt:lpstr>
      <vt:lpstr>Equivalence</vt:lpstr>
      <vt:lpstr>Equivalence Summary</vt:lpstr>
      <vt:lpstr>Greedy Algorithm  [FisherNemhauserWolsey ’78]</vt:lpstr>
      <vt:lpstr>Greedy Analysis [FNW ’78]</vt:lpstr>
      <vt:lpstr>Greedy Analysis [FNW ’78]</vt:lpstr>
      <vt:lpstr>Continous Greedy [CCPV ‘10]</vt:lpstr>
      <vt:lpstr>Matroid/Submodular - Known results</vt:lpstr>
      <vt:lpstr>Algorithm: ProportionalSelect</vt:lpstr>
      <vt:lpstr>Sketch of Analysis</vt:lpstr>
      <vt:lpstr>Sketch of Analysis</vt:lpstr>
      <vt:lpstr>Algorithm: Summary</vt:lpstr>
      <vt:lpstr>Online Max-SAT</vt:lpstr>
      <vt:lpstr>Online Max-SAT Hardness</vt:lpstr>
      <vt:lpstr>Online Max-SAT Hardness</vt:lpstr>
      <vt:lpstr>Online Max-SAT Hardness</vt:lpstr>
      <vt:lpstr>Online Max-SAT - Summary</vt:lpstr>
      <vt:lpstr>Offline Hardness - Reduction</vt:lpstr>
      <vt:lpstr>Offline Hardness - Reduction</vt:lpstr>
      <vt:lpstr>Summary (part III)</vt:lpstr>
      <vt:lpstr>Concluding remarks: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Intents Re-Ranking</dc:title>
  <dc:creator>*</dc:creator>
  <cp:lastModifiedBy>admin</cp:lastModifiedBy>
  <cp:revision>753</cp:revision>
  <dcterms:created xsi:type="dcterms:W3CDTF">2008-11-17T18:19:37Z</dcterms:created>
  <dcterms:modified xsi:type="dcterms:W3CDTF">2011-06-16T17:05:27Z</dcterms:modified>
</cp:coreProperties>
</file>